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8288000" cy="10287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League Spartan" pitchFamily="2" charset="77"/>
      <p:regular r:id="rId10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71" autoAdjust="0"/>
    <p:restoredTop sz="94578" autoAdjust="0"/>
  </p:normalViewPr>
  <p:slideViewPr>
    <p:cSldViewPr>
      <p:cViewPr varScale="1">
        <p:scale>
          <a:sx n="57" d="100"/>
          <a:sy n="57" d="100"/>
        </p:scale>
        <p:origin x="-16" y="6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3" name="Freeform 3"/>
          <p:cNvSpPr/>
          <p:nvPr/>
        </p:nvSpPr>
        <p:spPr>
          <a:xfrm rot="-2104014">
            <a:off x="1119125" y="1172488"/>
            <a:ext cx="4862142" cy="4296366"/>
          </a:xfrm>
          <a:custGeom>
            <a:avLst/>
            <a:gdLst/>
            <a:ahLst/>
            <a:cxnLst/>
            <a:rect l="l" t="t" r="r" b="b"/>
            <a:pathLst>
              <a:path w="4862142" h="4296366">
                <a:moveTo>
                  <a:pt x="0" y="0"/>
                </a:moveTo>
                <a:lnTo>
                  <a:pt x="4862142" y="0"/>
                </a:lnTo>
                <a:lnTo>
                  <a:pt x="4862142" y="4296365"/>
                </a:lnTo>
                <a:lnTo>
                  <a:pt x="0" y="429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grpSp>
        <p:nvGrpSpPr>
          <p:cNvPr id="4" name="Group 4"/>
          <p:cNvGrpSpPr/>
          <p:nvPr/>
        </p:nvGrpSpPr>
        <p:grpSpPr>
          <a:xfrm>
            <a:off x="754523" y="1029333"/>
            <a:ext cx="15994251" cy="9170339"/>
            <a:chOff x="0" y="0"/>
            <a:chExt cx="21325669" cy="12227118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308288" y="610199"/>
              <a:ext cx="20469931" cy="10797208"/>
              <a:chOff x="0" y="0"/>
              <a:chExt cx="3534284" cy="18642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534284" cy="1864217"/>
              </a:xfrm>
              <a:custGeom>
                <a:avLst/>
                <a:gdLst/>
                <a:ahLst/>
                <a:cxnLst/>
                <a:rect l="l" t="t" r="r" b="b"/>
                <a:pathLst>
                  <a:path w="3534284" h="1864217">
                    <a:moveTo>
                      <a:pt x="0" y="0"/>
                    </a:moveTo>
                    <a:lnTo>
                      <a:pt x="3534284" y="0"/>
                    </a:lnTo>
                    <a:lnTo>
                      <a:pt x="3534284" y="1864217"/>
                    </a:lnTo>
                    <a:lnTo>
                      <a:pt x="0" y="1864217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 dirty="0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534284" cy="18927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577440" y="881254"/>
              <a:ext cx="20463436" cy="10783598"/>
              <a:chOff x="0" y="0"/>
              <a:chExt cx="3533163" cy="186186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533163" cy="1861868"/>
              </a:xfrm>
              <a:custGeom>
                <a:avLst/>
                <a:gdLst/>
                <a:ahLst/>
                <a:cxnLst/>
                <a:rect l="l" t="t" r="r" b="b"/>
                <a:pathLst>
                  <a:path w="3533163" h="1861868">
                    <a:moveTo>
                      <a:pt x="0" y="0"/>
                    </a:moveTo>
                    <a:lnTo>
                      <a:pt x="3533163" y="0"/>
                    </a:lnTo>
                    <a:lnTo>
                      <a:pt x="3533163" y="1861868"/>
                    </a:lnTo>
                    <a:lnTo>
                      <a:pt x="0" y="1861868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 dirty="0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533163" cy="18904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601887" y="932326"/>
              <a:ext cx="20414542" cy="10681456"/>
              <a:chOff x="0" y="0"/>
              <a:chExt cx="3524721" cy="184423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524721" cy="1844232"/>
              </a:xfrm>
              <a:custGeom>
                <a:avLst/>
                <a:gdLst/>
                <a:ahLst/>
                <a:cxnLst/>
                <a:rect l="l" t="t" r="r" b="b"/>
                <a:pathLst>
                  <a:path w="3524721" h="1844232">
                    <a:moveTo>
                      <a:pt x="0" y="0"/>
                    </a:moveTo>
                    <a:lnTo>
                      <a:pt x="3524721" y="0"/>
                    </a:lnTo>
                    <a:lnTo>
                      <a:pt x="3524721" y="1844232"/>
                    </a:lnTo>
                    <a:lnTo>
                      <a:pt x="0" y="1844232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 dirty="0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524721" cy="18728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614938" y="959486"/>
              <a:ext cx="20388440" cy="10627135"/>
              <a:chOff x="0" y="0"/>
              <a:chExt cx="3520214" cy="183485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520214" cy="1834853"/>
              </a:xfrm>
              <a:custGeom>
                <a:avLst/>
                <a:gdLst/>
                <a:ahLst/>
                <a:cxnLst/>
                <a:rect l="l" t="t" r="r" b="b"/>
                <a:pathLst>
                  <a:path w="3520214" h="1834853">
                    <a:moveTo>
                      <a:pt x="0" y="0"/>
                    </a:moveTo>
                    <a:lnTo>
                      <a:pt x="3520214" y="0"/>
                    </a:lnTo>
                    <a:lnTo>
                      <a:pt x="3520214" y="1834853"/>
                    </a:lnTo>
                    <a:lnTo>
                      <a:pt x="0" y="1834853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 dirty="0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520214" cy="186342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</p:grpSp>
      <p:sp>
        <p:nvSpPr>
          <p:cNvPr id="17" name="Freeform 17"/>
          <p:cNvSpPr/>
          <p:nvPr/>
        </p:nvSpPr>
        <p:spPr>
          <a:xfrm rot="255195">
            <a:off x="336196" y="8683343"/>
            <a:ext cx="1641981" cy="1923258"/>
          </a:xfrm>
          <a:custGeom>
            <a:avLst/>
            <a:gdLst/>
            <a:ahLst/>
            <a:cxnLst/>
            <a:rect l="l" t="t" r="r" b="b"/>
            <a:pathLst>
              <a:path w="1641981" h="1923258">
                <a:moveTo>
                  <a:pt x="0" y="0"/>
                </a:moveTo>
                <a:lnTo>
                  <a:pt x="1641982" y="0"/>
                </a:lnTo>
                <a:lnTo>
                  <a:pt x="1641982" y="1923258"/>
                </a:lnTo>
                <a:lnTo>
                  <a:pt x="0" y="19232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18" name="TextBox 18"/>
          <p:cNvSpPr txBox="1"/>
          <p:nvPr/>
        </p:nvSpPr>
        <p:spPr>
          <a:xfrm>
            <a:off x="696483" y="408750"/>
            <a:ext cx="6477000" cy="1066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11"/>
              </a:lnSpc>
            </a:pPr>
            <a:r>
              <a:rPr lang="en-US" sz="8222" spc="-411" dirty="0">
                <a:solidFill>
                  <a:srgbClr val="A30000"/>
                </a:solidFill>
                <a:latin typeface="League Spartan"/>
              </a:rPr>
              <a:t>CASI CLINICI</a:t>
            </a:r>
          </a:p>
        </p:txBody>
      </p:sp>
      <p:sp>
        <p:nvSpPr>
          <p:cNvPr id="19" name="Freeform 19"/>
          <p:cNvSpPr/>
          <p:nvPr/>
        </p:nvSpPr>
        <p:spPr>
          <a:xfrm>
            <a:off x="11529874" y="8008898"/>
            <a:ext cx="5729426" cy="2278102"/>
          </a:xfrm>
          <a:custGeom>
            <a:avLst/>
            <a:gdLst/>
            <a:ahLst/>
            <a:cxnLst/>
            <a:rect l="l" t="t" r="r" b="b"/>
            <a:pathLst>
              <a:path w="5729426" h="2278102">
                <a:moveTo>
                  <a:pt x="0" y="0"/>
                </a:moveTo>
                <a:lnTo>
                  <a:pt x="5729426" y="0"/>
                </a:lnTo>
                <a:lnTo>
                  <a:pt x="5729426" y="2278102"/>
                </a:lnTo>
                <a:lnTo>
                  <a:pt x="0" y="22781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20" name="TextBox 20"/>
          <p:cNvSpPr txBox="1"/>
          <p:nvPr/>
        </p:nvSpPr>
        <p:spPr>
          <a:xfrm>
            <a:off x="16806215" y="2609184"/>
            <a:ext cx="2134880" cy="6242744"/>
          </a:xfrm>
          <a:prstGeom prst="rect">
            <a:avLst/>
          </a:prstGeom>
        </p:spPr>
        <p:txBody>
          <a:bodyPr vert="wordArtVert" wrap="square" lIns="0" tIns="0" rIns="0" bIns="0" rtlCol="0" anchor="t">
            <a:spAutoFit/>
          </a:bodyPr>
          <a:lstStyle/>
          <a:p>
            <a:pPr algn="just">
              <a:lnSpc>
                <a:spcPts val="7811"/>
              </a:lnSpc>
            </a:pPr>
            <a:r>
              <a:rPr lang="en-US" sz="8222" spc="-411" dirty="0">
                <a:solidFill>
                  <a:srgbClr val="A30000"/>
                </a:solidFill>
                <a:latin typeface="League Spartan"/>
              </a:rPr>
              <a:t>ICOT</a:t>
            </a:r>
          </a:p>
          <a:p>
            <a:pPr algn="just">
              <a:lnSpc>
                <a:spcPts val="7811"/>
              </a:lnSpc>
            </a:pPr>
            <a:endParaRPr lang="en-US" sz="8222" spc="-411" dirty="0">
              <a:solidFill>
                <a:srgbClr val="A30000"/>
              </a:solidFill>
              <a:latin typeface="League Spartan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13908079" y="1471103"/>
            <a:ext cx="3768602" cy="880911"/>
          </a:xfrm>
          <a:custGeom>
            <a:avLst/>
            <a:gdLst/>
            <a:ahLst/>
            <a:cxnLst/>
            <a:rect l="l" t="t" r="r" b="b"/>
            <a:pathLst>
              <a:path w="3768602" h="880911">
                <a:moveTo>
                  <a:pt x="0" y="0"/>
                </a:moveTo>
                <a:lnTo>
                  <a:pt x="3768603" y="0"/>
                </a:lnTo>
                <a:lnTo>
                  <a:pt x="3768603" y="880910"/>
                </a:lnTo>
                <a:lnTo>
                  <a:pt x="0" y="8809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32363541-6136-69C9-A2AE-138E9F90660E}"/>
              </a:ext>
            </a:extLst>
          </p:cNvPr>
          <p:cNvSpPr txBox="1"/>
          <p:nvPr/>
        </p:nvSpPr>
        <p:spPr>
          <a:xfrm>
            <a:off x="1215725" y="2834937"/>
            <a:ext cx="1503903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b="1" u="sng" kern="1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PERFORAZIONE IATROGENA DELL’ARTERIA MAMMARIA INTERNA SINISTRA: UN CASO ESEMPLARE DI PTA RESCUE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A7D9B1B5-40AD-147A-34D6-8028CA0303BE}"/>
              </a:ext>
            </a:extLst>
          </p:cNvPr>
          <p:cNvSpPr txBox="1"/>
          <p:nvPr/>
        </p:nvSpPr>
        <p:spPr>
          <a:xfrm>
            <a:off x="1550012" y="4491134"/>
            <a:ext cx="1470475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baseline="300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1</a:t>
            </a:r>
            <a:r>
              <a:rPr lang="it-IT" sz="28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   Cardiology Unit, Interdisciplinary Department of Medicine (DIM), University of Bari “Aldo Moro”, University Hospital Consortium Polyclinic of Bari, Piazza G. Cesare 11, 70124 Bari, Italy</a:t>
            </a:r>
          </a:p>
          <a:p>
            <a:pPr algn="ctr"/>
            <a:endParaRPr lang="it-IT" sz="2800" b="1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pPr algn="ctr"/>
            <a:r>
              <a:rPr lang="it-IT" sz="2800" b="1" baseline="300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2 </a:t>
            </a:r>
            <a:r>
              <a:rPr lang="it-IT" sz="28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Interventional Cardiology Service, "Mater Dei" Hospital, 70125, Bari, Italy</a:t>
            </a:r>
          </a:p>
          <a:p>
            <a:pPr algn="ctr"/>
            <a:endParaRPr lang="it-IT" sz="2800" b="1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pPr algn="ctr"/>
            <a:endParaRPr lang="it-IT" sz="2800" b="1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pPr algn="ctr"/>
            <a:endParaRPr lang="it-IT" sz="2800" b="1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pPr algn="ctr"/>
            <a:endParaRPr lang="it-IT" sz="2800" b="1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endParaRPr lang="it-IT" sz="3600" b="1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endParaRPr lang="it-IT" sz="3600" b="1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FEC983A2-BE54-362A-59B7-DDE6F63ABE8C}"/>
              </a:ext>
            </a:extLst>
          </p:cNvPr>
          <p:cNvSpPr txBox="1"/>
          <p:nvPr/>
        </p:nvSpPr>
        <p:spPr>
          <a:xfrm>
            <a:off x="1694746" y="7635803"/>
            <a:ext cx="88064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70C0"/>
                </a:solidFill>
              </a:rPr>
              <a:t>A cura di:</a:t>
            </a:r>
          </a:p>
          <a:p>
            <a:r>
              <a:rPr lang="it-IT" sz="2000" b="1" dirty="0">
                <a:solidFill>
                  <a:srgbClr val="0070C0"/>
                </a:solidFill>
              </a:rPr>
              <a:t>Alessio Falagario</a:t>
            </a:r>
            <a:r>
              <a:rPr lang="it-IT" sz="2000" b="1" baseline="30000" dirty="0">
                <a:solidFill>
                  <a:srgbClr val="0070C0"/>
                </a:solidFill>
              </a:rPr>
              <a:t>1</a:t>
            </a:r>
            <a:r>
              <a:rPr lang="it-IT" sz="2000" b="1" dirty="0">
                <a:solidFill>
                  <a:srgbClr val="0070C0"/>
                </a:solidFill>
              </a:rPr>
              <a:t>, Marco Maria Dicorato</a:t>
            </a:r>
            <a:r>
              <a:rPr lang="it-IT" sz="2000" b="1" baseline="30000" dirty="0">
                <a:solidFill>
                  <a:srgbClr val="0070C0"/>
                </a:solidFill>
              </a:rPr>
              <a:t>1</a:t>
            </a:r>
            <a:r>
              <a:rPr lang="it-IT" sz="2000" b="1" dirty="0">
                <a:solidFill>
                  <a:srgbClr val="0070C0"/>
                </a:solidFill>
              </a:rPr>
              <a:t>, Nicolò Amodio</a:t>
            </a:r>
            <a:r>
              <a:rPr lang="it-IT" sz="2000" b="1" baseline="30000" dirty="0">
                <a:solidFill>
                  <a:srgbClr val="0070C0"/>
                </a:solidFill>
              </a:rPr>
              <a:t>1</a:t>
            </a:r>
            <a:r>
              <a:rPr lang="it-IT" sz="2000" b="1" dirty="0">
                <a:solidFill>
                  <a:srgbClr val="0070C0"/>
                </a:solidFill>
              </a:rPr>
              <a:t>, Carlo Lafranceschina</a:t>
            </a:r>
            <a:r>
              <a:rPr lang="it-IT" sz="2000" b="1" baseline="30000" dirty="0">
                <a:solidFill>
                  <a:srgbClr val="0070C0"/>
                </a:solidFill>
              </a:rPr>
              <a:t>2</a:t>
            </a:r>
            <a:r>
              <a:rPr lang="it-IT" sz="2000" b="1" dirty="0">
                <a:solidFill>
                  <a:srgbClr val="0070C0"/>
                </a:solidFill>
              </a:rPr>
              <a:t>, Vincenzo Pestrichella</a:t>
            </a:r>
            <a:r>
              <a:rPr lang="it-IT" sz="2000" b="1" baseline="30000" dirty="0">
                <a:solidFill>
                  <a:srgbClr val="0070C0"/>
                </a:solidFill>
              </a:rPr>
              <a:t>2</a:t>
            </a:r>
            <a:endParaRPr lang="it-IT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3" name="Freeform 3"/>
          <p:cNvSpPr/>
          <p:nvPr/>
        </p:nvSpPr>
        <p:spPr>
          <a:xfrm rot="-2104014">
            <a:off x="1119125" y="1172488"/>
            <a:ext cx="4862142" cy="4296366"/>
          </a:xfrm>
          <a:custGeom>
            <a:avLst/>
            <a:gdLst/>
            <a:ahLst/>
            <a:cxnLst/>
            <a:rect l="l" t="t" r="r" b="b"/>
            <a:pathLst>
              <a:path w="4862142" h="4296366">
                <a:moveTo>
                  <a:pt x="0" y="0"/>
                </a:moveTo>
                <a:lnTo>
                  <a:pt x="4862142" y="0"/>
                </a:lnTo>
                <a:lnTo>
                  <a:pt x="4862142" y="4296365"/>
                </a:lnTo>
                <a:lnTo>
                  <a:pt x="0" y="429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grpSp>
        <p:nvGrpSpPr>
          <p:cNvPr id="4" name="Group 4"/>
          <p:cNvGrpSpPr/>
          <p:nvPr/>
        </p:nvGrpSpPr>
        <p:grpSpPr>
          <a:xfrm>
            <a:off x="985739" y="1486982"/>
            <a:ext cx="15549440" cy="8290990"/>
            <a:chOff x="308288" y="610199"/>
            <a:chExt cx="20732588" cy="11054653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308288" y="610199"/>
              <a:ext cx="20469931" cy="10797208"/>
              <a:chOff x="0" y="0"/>
              <a:chExt cx="3534284" cy="18642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534284" cy="1864217"/>
              </a:xfrm>
              <a:custGeom>
                <a:avLst/>
                <a:gdLst/>
                <a:ahLst/>
                <a:cxnLst/>
                <a:rect l="l" t="t" r="r" b="b"/>
                <a:pathLst>
                  <a:path w="3534284" h="1864217">
                    <a:moveTo>
                      <a:pt x="0" y="0"/>
                    </a:moveTo>
                    <a:lnTo>
                      <a:pt x="3534284" y="0"/>
                    </a:lnTo>
                    <a:lnTo>
                      <a:pt x="3534284" y="1864217"/>
                    </a:lnTo>
                    <a:lnTo>
                      <a:pt x="0" y="1864217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 dirty="0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534284" cy="18927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577440" y="881254"/>
              <a:ext cx="20463436" cy="10783598"/>
              <a:chOff x="0" y="0"/>
              <a:chExt cx="3533163" cy="186186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533163" cy="1861868"/>
              </a:xfrm>
              <a:custGeom>
                <a:avLst/>
                <a:gdLst/>
                <a:ahLst/>
                <a:cxnLst/>
                <a:rect l="l" t="t" r="r" b="b"/>
                <a:pathLst>
                  <a:path w="3533163" h="1861868">
                    <a:moveTo>
                      <a:pt x="0" y="0"/>
                    </a:moveTo>
                    <a:lnTo>
                      <a:pt x="3533163" y="0"/>
                    </a:lnTo>
                    <a:lnTo>
                      <a:pt x="3533163" y="1861868"/>
                    </a:lnTo>
                    <a:lnTo>
                      <a:pt x="0" y="1861868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 dirty="0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533163" cy="18904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601887" y="932326"/>
              <a:ext cx="20414542" cy="10681456"/>
              <a:chOff x="0" y="0"/>
              <a:chExt cx="3524721" cy="184423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524721" cy="1844232"/>
              </a:xfrm>
              <a:custGeom>
                <a:avLst/>
                <a:gdLst/>
                <a:ahLst/>
                <a:cxnLst/>
                <a:rect l="l" t="t" r="r" b="b"/>
                <a:pathLst>
                  <a:path w="3524721" h="1844232">
                    <a:moveTo>
                      <a:pt x="0" y="0"/>
                    </a:moveTo>
                    <a:lnTo>
                      <a:pt x="3524721" y="0"/>
                    </a:lnTo>
                    <a:lnTo>
                      <a:pt x="3524721" y="1844232"/>
                    </a:lnTo>
                    <a:lnTo>
                      <a:pt x="0" y="1844232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 dirty="0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524721" cy="18728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614938" y="793985"/>
              <a:ext cx="20388440" cy="10792636"/>
              <a:chOff x="0" y="-28575"/>
              <a:chExt cx="3520214" cy="1863428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201601" y="-18416"/>
                <a:ext cx="3062009" cy="1834853"/>
              </a:xfrm>
              <a:custGeom>
                <a:avLst/>
                <a:gdLst/>
                <a:ahLst/>
                <a:cxnLst/>
                <a:rect l="l" t="t" r="r" b="b"/>
                <a:pathLst>
                  <a:path w="3520214" h="1834853">
                    <a:moveTo>
                      <a:pt x="0" y="0"/>
                    </a:moveTo>
                    <a:lnTo>
                      <a:pt x="3520214" y="0"/>
                    </a:lnTo>
                    <a:lnTo>
                      <a:pt x="3520214" y="1834853"/>
                    </a:lnTo>
                    <a:lnTo>
                      <a:pt x="0" y="1834853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pPr algn="just">
                  <a:lnSpc>
                    <a:spcPct val="150000"/>
                  </a:lnSpc>
                </a:pPr>
                <a:r>
                  <a:rPr lang="it-IT" sz="3300" dirty="0"/>
                  <a:t>ABSTRACT: </a:t>
                </a:r>
                <a:endParaRPr lang="it-IT" sz="2800" dirty="0"/>
              </a:p>
              <a:p>
                <a:pPr algn="just">
                  <a:lnSpc>
                    <a:spcPct val="150000"/>
                  </a:lnSpc>
                </a:pPr>
                <a:r>
                  <a:rPr lang="it-IT" sz="3200" dirty="0"/>
                  <a:t>La perforazione dell'arteria mammaria interna sinistra (AMIS) durante l'impianto di pacemaker (PM) è una complicanza estremamente rara ma potenzialmente letale. Questo caso descrive una donna di 48 anni con bradi-aritmie che ha sviluppato un grave emopneumotorace post-procedurale, causato da perforazione dell'AMIS durante una blind-puncture della vena succlavia. L'emorragia è stata trattata con successo mediante l'impianto di stent ricoperti. La pronta identificazione della complicanza e l'intervento endovascolare tempestivo hanno stabilizzato la paziente, consentendone la dimissione dopo 10 giorni. Questo approccio si è dimostrato efficace nei casi di instabilità emodinamica.</a:t>
                </a:r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520214" cy="186342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</p:grpSp>
      <p:sp>
        <p:nvSpPr>
          <p:cNvPr id="17" name="Freeform 17"/>
          <p:cNvSpPr/>
          <p:nvPr/>
        </p:nvSpPr>
        <p:spPr>
          <a:xfrm rot="255195">
            <a:off x="336196" y="8683343"/>
            <a:ext cx="1641981" cy="1923258"/>
          </a:xfrm>
          <a:custGeom>
            <a:avLst/>
            <a:gdLst/>
            <a:ahLst/>
            <a:cxnLst/>
            <a:rect l="l" t="t" r="r" b="b"/>
            <a:pathLst>
              <a:path w="1641981" h="1923258">
                <a:moveTo>
                  <a:pt x="0" y="0"/>
                </a:moveTo>
                <a:lnTo>
                  <a:pt x="1641982" y="0"/>
                </a:lnTo>
                <a:lnTo>
                  <a:pt x="1641982" y="1923258"/>
                </a:lnTo>
                <a:lnTo>
                  <a:pt x="0" y="19232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18" name="TextBox 18"/>
          <p:cNvSpPr txBox="1"/>
          <p:nvPr/>
        </p:nvSpPr>
        <p:spPr>
          <a:xfrm>
            <a:off x="696483" y="408750"/>
            <a:ext cx="6477000" cy="1066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11"/>
              </a:lnSpc>
            </a:pPr>
            <a:r>
              <a:rPr lang="en-US" sz="8222" spc="-411" dirty="0">
                <a:solidFill>
                  <a:srgbClr val="A30000"/>
                </a:solidFill>
                <a:latin typeface="League Spartan"/>
              </a:rPr>
              <a:t>CASI CLINICI</a:t>
            </a:r>
          </a:p>
        </p:txBody>
      </p:sp>
      <p:sp>
        <p:nvSpPr>
          <p:cNvPr id="19" name="Freeform 19"/>
          <p:cNvSpPr/>
          <p:nvPr/>
        </p:nvSpPr>
        <p:spPr>
          <a:xfrm>
            <a:off x="11811000" y="8801098"/>
            <a:ext cx="5448300" cy="1485901"/>
          </a:xfrm>
          <a:custGeom>
            <a:avLst/>
            <a:gdLst/>
            <a:ahLst/>
            <a:cxnLst/>
            <a:rect l="l" t="t" r="r" b="b"/>
            <a:pathLst>
              <a:path w="5729426" h="2278102">
                <a:moveTo>
                  <a:pt x="0" y="0"/>
                </a:moveTo>
                <a:lnTo>
                  <a:pt x="5729426" y="0"/>
                </a:lnTo>
                <a:lnTo>
                  <a:pt x="5729426" y="2278102"/>
                </a:lnTo>
                <a:lnTo>
                  <a:pt x="0" y="22781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20" name="TextBox 20"/>
          <p:cNvSpPr txBox="1"/>
          <p:nvPr/>
        </p:nvSpPr>
        <p:spPr>
          <a:xfrm>
            <a:off x="16806215" y="2609184"/>
            <a:ext cx="2134880" cy="6242744"/>
          </a:xfrm>
          <a:prstGeom prst="rect">
            <a:avLst/>
          </a:prstGeom>
        </p:spPr>
        <p:txBody>
          <a:bodyPr vert="wordArtVert" wrap="square" lIns="0" tIns="0" rIns="0" bIns="0" rtlCol="0" anchor="t">
            <a:spAutoFit/>
          </a:bodyPr>
          <a:lstStyle/>
          <a:p>
            <a:pPr algn="just">
              <a:lnSpc>
                <a:spcPts val="7811"/>
              </a:lnSpc>
            </a:pPr>
            <a:r>
              <a:rPr lang="en-US" sz="8222" spc="-411" dirty="0">
                <a:solidFill>
                  <a:srgbClr val="A30000"/>
                </a:solidFill>
                <a:latin typeface="League Spartan"/>
              </a:rPr>
              <a:t>ICOT</a:t>
            </a:r>
          </a:p>
          <a:p>
            <a:pPr algn="just">
              <a:lnSpc>
                <a:spcPts val="7811"/>
              </a:lnSpc>
            </a:pPr>
            <a:endParaRPr lang="en-US" sz="8222" spc="-411" dirty="0">
              <a:solidFill>
                <a:srgbClr val="A30000"/>
              </a:solidFill>
              <a:latin typeface="League Spartan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13908079" y="1471103"/>
            <a:ext cx="3768602" cy="880911"/>
          </a:xfrm>
          <a:custGeom>
            <a:avLst/>
            <a:gdLst/>
            <a:ahLst/>
            <a:cxnLst/>
            <a:rect l="l" t="t" r="r" b="b"/>
            <a:pathLst>
              <a:path w="3768602" h="880911">
                <a:moveTo>
                  <a:pt x="0" y="0"/>
                </a:moveTo>
                <a:lnTo>
                  <a:pt x="3768603" y="0"/>
                </a:lnTo>
                <a:lnTo>
                  <a:pt x="3768603" y="880910"/>
                </a:lnTo>
                <a:lnTo>
                  <a:pt x="0" y="8809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2913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3" name="Freeform 3"/>
          <p:cNvSpPr/>
          <p:nvPr/>
        </p:nvSpPr>
        <p:spPr>
          <a:xfrm rot="-2104014">
            <a:off x="1119125" y="1172488"/>
            <a:ext cx="4862142" cy="4296366"/>
          </a:xfrm>
          <a:custGeom>
            <a:avLst/>
            <a:gdLst/>
            <a:ahLst/>
            <a:cxnLst/>
            <a:rect l="l" t="t" r="r" b="b"/>
            <a:pathLst>
              <a:path w="4862142" h="4296366">
                <a:moveTo>
                  <a:pt x="0" y="0"/>
                </a:moveTo>
                <a:lnTo>
                  <a:pt x="4862142" y="0"/>
                </a:lnTo>
                <a:lnTo>
                  <a:pt x="4862142" y="4296365"/>
                </a:lnTo>
                <a:lnTo>
                  <a:pt x="0" y="429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grpSp>
        <p:nvGrpSpPr>
          <p:cNvPr id="4" name="Group 4"/>
          <p:cNvGrpSpPr/>
          <p:nvPr/>
        </p:nvGrpSpPr>
        <p:grpSpPr>
          <a:xfrm>
            <a:off x="754523" y="1029333"/>
            <a:ext cx="15994251" cy="9170339"/>
            <a:chOff x="0" y="0"/>
            <a:chExt cx="21325669" cy="12227118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308288" y="610199"/>
              <a:ext cx="20469931" cy="10797208"/>
              <a:chOff x="0" y="0"/>
              <a:chExt cx="3534284" cy="18642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534284" cy="1864217"/>
              </a:xfrm>
              <a:custGeom>
                <a:avLst/>
                <a:gdLst/>
                <a:ahLst/>
                <a:cxnLst/>
                <a:rect l="l" t="t" r="r" b="b"/>
                <a:pathLst>
                  <a:path w="3534284" h="1864217">
                    <a:moveTo>
                      <a:pt x="0" y="0"/>
                    </a:moveTo>
                    <a:lnTo>
                      <a:pt x="3534284" y="0"/>
                    </a:lnTo>
                    <a:lnTo>
                      <a:pt x="3534284" y="1864217"/>
                    </a:lnTo>
                    <a:lnTo>
                      <a:pt x="0" y="1864217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 dirty="0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534284" cy="18927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577440" y="881254"/>
              <a:ext cx="20463436" cy="10783598"/>
              <a:chOff x="0" y="0"/>
              <a:chExt cx="3533163" cy="186186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533163" cy="1861868"/>
              </a:xfrm>
              <a:custGeom>
                <a:avLst/>
                <a:gdLst/>
                <a:ahLst/>
                <a:cxnLst/>
                <a:rect l="l" t="t" r="r" b="b"/>
                <a:pathLst>
                  <a:path w="3533163" h="1861868">
                    <a:moveTo>
                      <a:pt x="0" y="0"/>
                    </a:moveTo>
                    <a:lnTo>
                      <a:pt x="3533163" y="0"/>
                    </a:lnTo>
                    <a:lnTo>
                      <a:pt x="3533163" y="1861868"/>
                    </a:lnTo>
                    <a:lnTo>
                      <a:pt x="0" y="1861868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 dirty="0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533163" cy="18904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601887" y="932326"/>
              <a:ext cx="20414542" cy="10681456"/>
              <a:chOff x="0" y="0"/>
              <a:chExt cx="3524721" cy="184423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524721" cy="1844232"/>
              </a:xfrm>
              <a:custGeom>
                <a:avLst/>
                <a:gdLst/>
                <a:ahLst/>
                <a:cxnLst/>
                <a:rect l="l" t="t" r="r" b="b"/>
                <a:pathLst>
                  <a:path w="3524721" h="1844232">
                    <a:moveTo>
                      <a:pt x="0" y="0"/>
                    </a:moveTo>
                    <a:lnTo>
                      <a:pt x="3524721" y="0"/>
                    </a:lnTo>
                    <a:lnTo>
                      <a:pt x="3524721" y="1844232"/>
                    </a:lnTo>
                    <a:lnTo>
                      <a:pt x="0" y="1844232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 dirty="0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524721" cy="18728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614938" y="959486"/>
              <a:ext cx="20388440" cy="10627135"/>
              <a:chOff x="0" y="0"/>
              <a:chExt cx="3520214" cy="183485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520214" cy="1834853"/>
              </a:xfrm>
              <a:custGeom>
                <a:avLst/>
                <a:gdLst/>
                <a:ahLst/>
                <a:cxnLst/>
                <a:rect l="l" t="t" r="r" b="b"/>
                <a:pathLst>
                  <a:path w="3520214" h="1834853">
                    <a:moveTo>
                      <a:pt x="0" y="0"/>
                    </a:moveTo>
                    <a:lnTo>
                      <a:pt x="3520214" y="0"/>
                    </a:lnTo>
                    <a:lnTo>
                      <a:pt x="3520214" y="1834853"/>
                    </a:lnTo>
                    <a:lnTo>
                      <a:pt x="0" y="1834853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 dirty="0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520214" cy="186342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</p:grpSp>
      <p:sp>
        <p:nvSpPr>
          <p:cNvPr id="17" name="Freeform 17"/>
          <p:cNvSpPr/>
          <p:nvPr/>
        </p:nvSpPr>
        <p:spPr>
          <a:xfrm rot="255195">
            <a:off x="336196" y="8683343"/>
            <a:ext cx="1641981" cy="1923258"/>
          </a:xfrm>
          <a:custGeom>
            <a:avLst/>
            <a:gdLst/>
            <a:ahLst/>
            <a:cxnLst/>
            <a:rect l="l" t="t" r="r" b="b"/>
            <a:pathLst>
              <a:path w="1641981" h="1923258">
                <a:moveTo>
                  <a:pt x="0" y="0"/>
                </a:moveTo>
                <a:lnTo>
                  <a:pt x="1641982" y="0"/>
                </a:lnTo>
                <a:lnTo>
                  <a:pt x="1641982" y="1923258"/>
                </a:lnTo>
                <a:lnTo>
                  <a:pt x="0" y="19232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18" name="TextBox 18"/>
          <p:cNvSpPr txBox="1"/>
          <p:nvPr/>
        </p:nvSpPr>
        <p:spPr>
          <a:xfrm>
            <a:off x="696483" y="408750"/>
            <a:ext cx="6477000" cy="1066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11"/>
              </a:lnSpc>
            </a:pPr>
            <a:r>
              <a:rPr lang="en-US" sz="8222" spc="-411" dirty="0">
                <a:solidFill>
                  <a:srgbClr val="A30000"/>
                </a:solidFill>
                <a:latin typeface="League Spartan"/>
              </a:rPr>
              <a:t>CASI CLINICI</a:t>
            </a:r>
          </a:p>
        </p:txBody>
      </p:sp>
      <p:sp>
        <p:nvSpPr>
          <p:cNvPr id="19" name="Freeform 19"/>
          <p:cNvSpPr/>
          <p:nvPr/>
        </p:nvSpPr>
        <p:spPr>
          <a:xfrm>
            <a:off x="11529874" y="8008898"/>
            <a:ext cx="5729426" cy="2278102"/>
          </a:xfrm>
          <a:custGeom>
            <a:avLst/>
            <a:gdLst/>
            <a:ahLst/>
            <a:cxnLst/>
            <a:rect l="l" t="t" r="r" b="b"/>
            <a:pathLst>
              <a:path w="5729426" h="2278102">
                <a:moveTo>
                  <a:pt x="0" y="0"/>
                </a:moveTo>
                <a:lnTo>
                  <a:pt x="5729426" y="0"/>
                </a:lnTo>
                <a:lnTo>
                  <a:pt x="5729426" y="2278102"/>
                </a:lnTo>
                <a:lnTo>
                  <a:pt x="0" y="22781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20" name="TextBox 20"/>
          <p:cNvSpPr txBox="1"/>
          <p:nvPr/>
        </p:nvSpPr>
        <p:spPr>
          <a:xfrm>
            <a:off x="16806215" y="2609184"/>
            <a:ext cx="2134880" cy="6242744"/>
          </a:xfrm>
          <a:prstGeom prst="rect">
            <a:avLst/>
          </a:prstGeom>
        </p:spPr>
        <p:txBody>
          <a:bodyPr vert="wordArtVert" wrap="square" lIns="0" tIns="0" rIns="0" bIns="0" rtlCol="0" anchor="t">
            <a:spAutoFit/>
          </a:bodyPr>
          <a:lstStyle/>
          <a:p>
            <a:pPr algn="just">
              <a:lnSpc>
                <a:spcPts val="7811"/>
              </a:lnSpc>
            </a:pPr>
            <a:r>
              <a:rPr lang="en-US" sz="8222" spc="-411" dirty="0">
                <a:solidFill>
                  <a:srgbClr val="A30000"/>
                </a:solidFill>
                <a:latin typeface="League Spartan"/>
              </a:rPr>
              <a:t>ICOT</a:t>
            </a:r>
          </a:p>
          <a:p>
            <a:pPr algn="just">
              <a:lnSpc>
                <a:spcPts val="7811"/>
              </a:lnSpc>
            </a:pPr>
            <a:endParaRPr lang="en-US" sz="8222" spc="-411" dirty="0">
              <a:solidFill>
                <a:srgbClr val="A30000"/>
              </a:solidFill>
              <a:latin typeface="League Spartan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13908079" y="1471103"/>
            <a:ext cx="3768602" cy="880911"/>
          </a:xfrm>
          <a:custGeom>
            <a:avLst/>
            <a:gdLst/>
            <a:ahLst/>
            <a:cxnLst/>
            <a:rect l="l" t="t" r="r" b="b"/>
            <a:pathLst>
              <a:path w="3768602" h="880911">
                <a:moveTo>
                  <a:pt x="0" y="0"/>
                </a:moveTo>
                <a:lnTo>
                  <a:pt x="3768603" y="0"/>
                </a:lnTo>
                <a:lnTo>
                  <a:pt x="3768603" y="880910"/>
                </a:lnTo>
                <a:lnTo>
                  <a:pt x="0" y="8809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58A1576F-E1DB-AA4C-3D47-31C45B2CD8B5}"/>
              </a:ext>
            </a:extLst>
          </p:cNvPr>
          <p:cNvSpPr txBox="1"/>
          <p:nvPr/>
        </p:nvSpPr>
        <p:spPr>
          <a:xfrm>
            <a:off x="1551151" y="1758099"/>
            <a:ext cx="137650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/>
              <a:t>Figura 1. </a:t>
            </a:r>
            <a:r>
              <a:rPr lang="it-IT" sz="2800" dirty="0"/>
              <a:t>angiografia dell’arteria succlavia sinistra mediante accesso femorale destro effettuata in urgenza. All’immagine fluoroscopica emerge la breccia con spandimento di mezzo di contrasto a livello del tratto prossimale dell’AMIS.</a:t>
            </a:r>
          </a:p>
        </p:txBody>
      </p:sp>
      <p:pic>
        <p:nvPicPr>
          <p:cNvPr id="24" name="Immagine 23" descr="Immagine che contiene mappa, bianco e nero&#10;&#10;Descrizione generata automaticamente con attendibilità media">
            <a:extLst>
              <a:ext uri="{FF2B5EF4-FFF2-40B4-BE49-F238E27FC236}">
                <a16:creationId xmlns:a16="http://schemas.microsoft.com/office/drawing/2014/main" id="{99D61104-A2A3-C04B-FDFD-C1EBA605E0B0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596" y="3327758"/>
            <a:ext cx="7425404" cy="62353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6125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3" name="Freeform 3"/>
          <p:cNvSpPr/>
          <p:nvPr/>
        </p:nvSpPr>
        <p:spPr>
          <a:xfrm rot="-2104014">
            <a:off x="1119125" y="1172488"/>
            <a:ext cx="4862142" cy="4296366"/>
          </a:xfrm>
          <a:custGeom>
            <a:avLst/>
            <a:gdLst/>
            <a:ahLst/>
            <a:cxnLst/>
            <a:rect l="l" t="t" r="r" b="b"/>
            <a:pathLst>
              <a:path w="4862142" h="4296366">
                <a:moveTo>
                  <a:pt x="0" y="0"/>
                </a:moveTo>
                <a:lnTo>
                  <a:pt x="4862142" y="0"/>
                </a:lnTo>
                <a:lnTo>
                  <a:pt x="4862142" y="4296365"/>
                </a:lnTo>
                <a:lnTo>
                  <a:pt x="0" y="429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grpSp>
        <p:nvGrpSpPr>
          <p:cNvPr id="4" name="Group 4"/>
          <p:cNvGrpSpPr/>
          <p:nvPr/>
        </p:nvGrpSpPr>
        <p:grpSpPr>
          <a:xfrm>
            <a:off x="754523" y="1029333"/>
            <a:ext cx="15994251" cy="9170339"/>
            <a:chOff x="0" y="0"/>
            <a:chExt cx="21325669" cy="12227118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308288" y="610199"/>
              <a:ext cx="20469931" cy="10797208"/>
              <a:chOff x="0" y="0"/>
              <a:chExt cx="3534284" cy="186421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534284" cy="1864217"/>
              </a:xfrm>
              <a:custGeom>
                <a:avLst/>
                <a:gdLst/>
                <a:ahLst/>
                <a:cxnLst/>
                <a:rect l="l" t="t" r="r" b="b"/>
                <a:pathLst>
                  <a:path w="3534284" h="1864217">
                    <a:moveTo>
                      <a:pt x="0" y="0"/>
                    </a:moveTo>
                    <a:lnTo>
                      <a:pt x="3534284" y="0"/>
                    </a:lnTo>
                    <a:lnTo>
                      <a:pt x="3534284" y="1864217"/>
                    </a:lnTo>
                    <a:lnTo>
                      <a:pt x="0" y="1864217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 dirty="0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534284" cy="18927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577440" y="881254"/>
              <a:ext cx="20463436" cy="10783598"/>
              <a:chOff x="0" y="0"/>
              <a:chExt cx="3533163" cy="186186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533163" cy="1861868"/>
              </a:xfrm>
              <a:custGeom>
                <a:avLst/>
                <a:gdLst/>
                <a:ahLst/>
                <a:cxnLst/>
                <a:rect l="l" t="t" r="r" b="b"/>
                <a:pathLst>
                  <a:path w="3533163" h="1861868">
                    <a:moveTo>
                      <a:pt x="0" y="0"/>
                    </a:moveTo>
                    <a:lnTo>
                      <a:pt x="3533163" y="0"/>
                    </a:lnTo>
                    <a:lnTo>
                      <a:pt x="3533163" y="1861868"/>
                    </a:lnTo>
                    <a:lnTo>
                      <a:pt x="0" y="1861868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 dirty="0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533163" cy="18904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601887" y="932326"/>
              <a:ext cx="20414542" cy="10681456"/>
              <a:chOff x="0" y="0"/>
              <a:chExt cx="3524721" cy="184423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524721" cy="1844232"/>
              </a:xfrm>
              <a:custGeom>
                <a:avLst/>
                <a:gdLst/>
                <a:ahLst/>
                <a:cxnLst/>
                <a:rect l="l" t="t" r="r" b="b"/>
                <a:pathLst>
                  <a:path w="3524721" h="1844232">
                    <a:moveTo>
                      <a:pt x="0" y="0"/>
                    </a:moveTo>
                    <a:lnTo>
                      <a:pt x="3524721" y="0"/>
                    </a:lnTo>
                    <a:lnTo>
                      <a:pt x="3524721" y="1844232"/>
                    </a:lnTo>
                    <a:lnTo>
                      <a:pt x="0" y="1844232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 dirty="0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524721" cy="18728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614938" y="959486"/>
              <a:ext cx="20388440" cy="10627135"/>
              <a:chOff x="0" y="0"/>
              <a:chExt cx="3520214" cy="183485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520214" cy="1834853"/>
              </a:xfrm>
              <a:custGeom>
                <a:avLst/>
                <a:gdLst/>
                <a:ahLst/>
                <a:cxnLst/>
                <a:rect l="l" t="t" r="r" b="b"/>
                <a:pathLst>
                  <a:path w="3520214" h="1834853">
                    <a:moveTo>
                      <a:pt x="0" y="0"/>
                    </a:moveTo>
                    <a:lnTo>
                      <a:pt x="3520214" y="0"/>
                    </a:lnTo>
                    <a:lnTo>
                      <a:pt x="3520214" y="1834853"/>
                    </a:lnTo>
                    <a:lnTo>
                      <a:pt x="0" y="1834853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it-IT" dirty="0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520214" cy="186342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</p:grpSp>
      <p:sp>
        <p:nvSpPr>
          <p:cNvPr id="17" name="Freeform 17"/>
          <p:cNvSpPr/>
          <p:nvPr/>
        </p:nvSpPr>
        <p:spPr>
          <a:xfrm rot="255195">
            <a:off x="336196" y="8683343"/>
            <a:ext cx="1641981" cy="1923258"/>
          </a:xfrm>
          <a:custGeom>
            <a:avLst/>
            <a:gdLst/>
            <a:ahLst/>
            <a:cxnLst/>
            <a:rect l="l" t="t" r="r" b="b"/>
            <a:pathLst>
              <a:path w="1641981" h="1923258">
                <a:moveTo>
                  <a:pt x="0" y="0"/>
                </a:moveTo>
                <a:lnTo>
                  <a:pt x="1641982" y="0"/>
                </a:lnTo>
                <a:lnTo>
                  <a:pt x="1641982" y="1923258"/>
                </a:lnTo>
                <a:lnTo>
                  <a:pt x="0" y="19232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18" name="TextBox 18"/>
          <p:cNvSpPr txBox="1"/>
          <p:nvPr/>
        </p:nvSpPr>
        <p:spPr>
          <a:xfrm>
            <a:off x="696483" y="408750"/>
            <a:ext cx="6477000" cy="1066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11"/>
              </a:lnSpc>
            </a:pPr>
            <a:r>
              <a:rPr lang="en-US" sz="8222" spc="-411" dirty="0">
                <a:solidFill>
                  <a:srgbClr val="A30000"/>
                </a:solidFill>
                <a:latin typeface="League Spartan"/>
              </a:rPr>
              <a:t>CASI CLINICI</a:t>
            </a:r>
          </a:p>
        </p:txBody>
      </p:sp>
      <p:sp>
        <p:nvSpPr>
          <p:cNvPr id="19" name="Freeform 19"/>
          <p:cNvSpPr/>
          <p:nvPr/>
        </p:nvSpPr>
        <p:spPr>
          <a:xfrm>
            <a:off x="11529874" y="8008898"/>
            <a:ext cx="5729426" cy="2278102"/>
          </a:xfrm>
          <a:custGeom>
            <a:avLst/>
            <a:gdLst/>
            <a:ahLst/>
            <a:cxnLst/>
            <a:rect l="l" t="t" r="r" b="b"/>
            <a:pathLst>
              <a:path w="5729426" h="2278102">
                <a:moveTo>
                  <a:pt x="0" y="0"/>
                </a:moveTo>
                <a:lnTo>
                  <a:pt x="5729426" y="0"/>
                </a:lnTo>
                <a:lnTo>
                  <a:pt x="5729426" y="2278102"/>
                </a:lnTo>
                <a:lnTo>
                  <a:pt x="0" y="22781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20" name="TextBox 20"/>
          <p:cNvSpPr txBox="1"/>
          <p:nvPr/>
        </p:nvSpPr>
        <p:spPr>
          <a:xfrm>
            <a:off x="16806215" y="2609184"/>
            <a:ext cx="2134880" cy="6242744"/>
          </a:xfrm>
          <a:prstGeom prst="rect">
            <a:avLst/>
          </a:prstGeom>
        </p:spPr>
        <p:txBody>
          <a:bodyPr vert="wordArtVert" wrap="square" lIns="0" tIns="0" rIns="0" bIns="0" rtlCol="0" anchor="t">
            <a:spAutoFit/>
          </a:bodyPr>
          <a:lstStyle/>
          <a:p>
            <a:pPr algn="just">
              <a:lnSpc>
                <a:spcPts val="7811"/>
              </a:lnSpc>
            </a:pPr>
            <a:r>
              <a:rPr lang="en-US" sz="8222" spc="-411" dirty="0">
                <a:solidFill>
                  <a:srgbClr val="A30000"/>
                </a:solidFill>
                <a:latin typeface="League Spartan"/>
              </a:rPr>
              <a:t>ICOT</a:t>
            </a:r>
          </a:p>
          <a:p>
            <a:pPr algn="just">
              <a:lnSpc>
                <a:spcPts val="7811"/>
              </a:lnSpc>
            </a:pPr>
            <a:endParaRPr lang="en-US" sz="8222" spc="-411" dirty="0">
              <a:solidFill>
                <a:srgbClr val="A30000"/>
              </a:solidFill>
              <a:latin typeface="League Spartan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13908079" y="1471103"/>
            <a:ext cx="3768602" cy="880911"/>
          </a:xfrm>
          <a:custGeom>
            <a:avLst/>
            <a:gdLst/>
            <a:ahLst/>
            <a:cxnLst/>
            <a:rect l="l" t="t" r="r" b="b"/>
            <a:pathLst>
              <a:path w="3768602" h="880911">
                <a:moveTo>
                  <a:pt x="0" y="0"/>
                </a:moveTo>
                <a:lnTo>
                  <a:pt x="3768603" y="0"/>
                </a:lnTo>
                <a:lnTo>
                  <a:pt x="3768603" y="880910"/>
                </a:lnTo>
                <a:lnTo>
                  <a:pt x="0" y="8809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58A1576F-E1DB-AA4C-3D47-31C45B2CD8B5}"/>
              </a:ext>
            </a:extLst>
          </p:cNvPr>
          <p:cNvSpPr txBox="1"/>
          <p:nvPr/>
        </p:nvSpPr>
        <p:spPr>
          <a:xfrm>
            <a:off x="1551151" y="1758099"/>
            <a:ext cx="137650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/>
              <a:t>Figura 2. </a:t>
            </a:r>
            <a:r>
              <a:rPr lang="it-IT" sz="2800" dirty="0"/>
              <a:t>Si procede nel contesto della medesima procedura al posizionamento di stent ricoperti a livello del tratto prossimale dell’AMIS, in particolare due stent di dimensioni rispettivamente 2,5 x 23 mm e 3,0 x 13 mm.</a:t>
            </a:r>
          </a:p>
        </p:txBody>
      </p:sp>
      <p:pic>
        <p:nvPicPr>
          <p:cNvPr id="22" name="Immagine 21" descr="Immagine che contiene testo, bianco e nero, schermata, arte&#10;&#10;Descrizione generata automaticamente">
            <a:extLst>
              <a:ext uri="{FF2B5EF4-FFF2-40B4-BE49-F238E27FC236}">
                <a16:creationId xmlns:a16="http://schemas.microsoft.com/office/drawing/2014/main" id="{9865EA98-E397-A338-A629-A97A1278BE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943" y="3327759"/>
            <a:ext cx="6432907" cy="619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228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268</Words>
  <Application>Microsoft Macintosh PowerPoint</Application>
  <PresentationFormat>Personalizzato</PresentationFormat>
  <Paragraphs>22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League Spartan</vt:lpstr>
      <vt:lpstr>Calibri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Scientist Corner</dc:title>
  <cp:lastModifiedBy>Microsoft Office User</cp:lastModifiedBy>
  <cp:revision>67</cp:revision>
  <dcterms:created xsi:type="dcterms:W3CDTF">2006-08-16T00:00:00Z</dcterms:created>
  <dcterms:modified xsi:type="dcterms:W3CDTF">2024-11-07T14:47:14Z</dcterms:modified>
  <dc:identifier>DAF-3TDFZOk</dc:identifier>
</cp:coreProperties>
</file>