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8" autoAdjust="0"/>
    <p:restoredTop sz="94595" autoAdjust="0"/>
  </p:normalViewPr>
  <p:slideViewPr>
    <p:cSldViewPr>
      <p:cViewPr varScale="1">
        <p:scale>
          <a:sx n="72" d="100"/>
          <a:sy n="72" d="100"/>
        </p:scale>
        <p:origin x="6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215725" y="2834937"/>
            <a:ext cx="150390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Traslocazione assistita da pallone del lembo mitralico anteriore (BATMAN) con approccio transettale durante una valve-in-ring mitralica</a:t>
            </a:r>
            <a:endParaRPr lang="it-IT" sz="1000" b="1" u="sng" kern="1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4000" b="1" u="sng" kern="1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532083" y="5353039"/>
            <a:ext cx="14704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1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Cardio Center, Humanitas Clinical and Research Hospital IRCCS, Rozzano, Milan, Italy; </a:t>
            </a:r>
          </a:p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2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Department of Biomedical Sciences, Humanitas University, Pieve Emanuele, Milan, Italy;</a:t>
            </a:r>
          </a:p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3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Centro Cardiologico Monzino IRCCS, Milan, Italy;</a:t>
            </a: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94746" y="7635803"/>
            <a:ext cx="8806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Angelo Oliva</a:t>
            </a:r>
            <a:r>
              <a:rPr lang="it-IT" sz="2800" b="1" baseline="30000" dirty="0">
                <a:solidFill>
                  <a:srgbClr val="0070C0"/>
                </a:solidFill>
              </a:rPr>
              <a:t>1,2</a:t>
            </a:r>
            <a:r>
              <a:rPr lang="it-IT" sz="2800" b="1" dirty="0">
                <a:solidFill>
                  <a:srgbClr val="0070C0"/>
                </a:solidFill>
              </a:rPr>
              <a:t>, Francesco Tartaglia</a:t>
            </a:r>
            <a:r>
              <a:rPr lang="it-IT" sz="2800" b="1" baseline="30000" dirty="0">
                <a:solidFill>
                  <a:srgbClr val="0070C0"/>
                </a:solidFill>
              </a:rPr>
              <a:t>1,2</a:t>
            </a:r>
            <a:r>
              <a:rPr lang="it-IT" sz="2800" b="1" dirty="0">
                <a:solidFill>
                  <a:srgbClr val="0070C0"/>
                </a:solidFill>
              </a:rPr>
              <a:t>, Antonio Mangieri</a:t>
            </a:r>
            <a:r>
              <a:rPr lang="it-IT" sz="2800" b="1" baseline="30000" dirty="0">
                <a:solidFill>
                  <a:srgbClr val="0070C0"/>
                </a:solidFill>
              </a:rPr>
              <a:t>1</a:t>
            </a:r>
            <a:r>
              <a:rPr lang="it-IT" sz="2800" b="1" dirty="0">
                <a:solidFill>
                  <a:srgbClr val="0070C0"/>
                </a:solidFill>
              </a:rPr>
              <a:t>, Ottavia Cozzi</a:t>
            </a:r>
            <a:r>
              <a:rPr lang="it-IT" sz="2800" b="1" baseline="30000" dirty="0">
                <a:solidFill>
                  <a:srgbClr val="0070C0"/>
                </a:solidFill>
              </a:rPr>
              <a:t>1,2</a:t>
            </a:r>
            <a:r>
              <a:rPr lang="it-IT" sz="2800" b="1" dirty="0">
                <a:solidFill>
                  <a:srgbClr val="0070C0"/>
                </a:solidFill>
              </a:rPr>
              <a:t>, Federico De Marco</a:t>
            </a:r>
            <a:r>
              <a:rPr lang="it-IT" sz="2800" b="1" baseline="30000" dirty="0">
                <a:solidFill>
                  <a:srgbClr val="0070C0"/>
                </a:solidFill>
              </a:rPr>
              <a:t>3</a:t>
            </a:r>
            <a:r>
              <a:rPr lang="it-IT" sz="2800" b="1" dirty="0">
                <a:solidFill>
                  <a:srgbClr val="0070C0"/>
                </a:solidFill>
              </a:rPr>
              <a:t>, Bernhard Reimers</a:t>
            </a:r>
            <a:r>
              <a:rPr lang="it-IT" sz="2800" b="1" baseline="30000" dirty="0">
                <a:solidFill>
                  <a:srgbClr val="0070C0"/>
                </a:solidFill>
              </a:rPr>
              <a:t>1</a:t>
            </a:r>
            <a:r>
              <a:rPr lang="it-IT" sz="2800" b="1" dirty="0">
                <a:solidFill>
                  <a:srgbClr val="0070C0"/>
                </a:solidFill>
              </a:rPr>
              <a:t>, Antonio Colombo</a:t>
            </a:r>
            <a:r>
              <a:rPr lang="it-IT" sz="2800" b="1" baseline="30000" dirty="0">
                <a:solidFill>
                  <a:srgbClr val="0070C0"/>
                </a:solidFill>
              </a:rPr>
              <a:t>1</a:t>
            </a:r>
            <a:r>
              <a:rPr lang="it-IT" sz="2800" b="1" dirty="0">
                <a:solidFill>
                  <a:srgbClr val="0070C0"/>
                </a:solidFill>
              </a:rPr>
              <a:t>, Damiano Regazzoli</a:t>
            </a:r>
            <a:r>
              <a:rPr lang="it-IT" sz="2800" b="1" baseline="30000" dirty="0">
                <a:solidFill>
                  <a:srgbClr val="0070C0"/>
                </a:solidFill>
              </a:rPr>
              <a:t>1</a:t>
            </a:r>
            <a:endParaRPr lang="it-IT" sz="2800" b="1" dirty="0">
              <a:solidFill>
                <a:srgbClr val="0070C0"/>
              </a:solidFill>
            </a:endParaRPr>
          </a:p>
          <a:p>
            <a:endParaRPr lang="it-IT" sz="2800" b="1" dirty="0">
              <a:solidFill>
                <a:srgbClr val="0070C0"/>
              </a:solidFill>
            </a:endParaRPr>
          </a:p>
          <a:p>
            <a:endParaRPr lang="it-IT" sz="2800" b="1" dirty="0">
              <a:solidFill>
                <a:srgbClr val="0070C0"/>
              </a:solidFill>
            </a:endParaRPr>
          </a:p>
          <a:p>
            <a:endParaRPr lang="it-IT" sz="2800" b="1" dirty="0">
              <a:solidFill>
                <a:srgbClr val="0070C0"/>
              </a:solidFill>
            </a:endParaRPr>
          </a:p>
          <a:p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300" dirty="0"/>
                  <a:t>ABSTRACT: </a:t>
                </a:r>
                <a:endParaRPr lang="it-IT" sz="2800" dirty="0"/>
              </a:p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La sostituzione transcatetere della valvola mitrale (TMVR) è una soluzione sempre più adottata per pazienti ad alto rischio chirurgico, ma pone a rischio di ostruzione del tratto di efflusso del ventricolo sinistro (LVOT). In questo caso clinico, riportiamo il caso di un paziente con grave steno-insufficienza mitralica, trattato con un impianto valve-in-ring. Poiché la modifica del lembo anteriore mediante LAMPOON non era praticabile, è stata eseguita una traslocazione assistita da pallone del lembo mitralico anteriore (BATMAN) che è stata eseguita per via completamente transettale, con esiti eccellenti e senza complicanze. </a:t>
                </a:r>
                <a:endParaRPr lang="it-IT" sz="28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551151" y="1758099"/>
            <a:ext cx="13765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1. </a:t>
            </a:r>
            <a:r>
              <a:rPr lang="it-IT" sz="2000" dirty="0"/>
              <a:t>A: Ecocardiografia pre-procedurale che mostra grave insufficienza mitralica, stenosi e disfunzione del ventricolo destro. B e C: Immagini pre-intervento che evidenziano l'elevato rischio di ostruzione dell'LVOT con neo-LVOT predetto &lt;2.00 cm², necessitando la traslocazione del lembo anteriore mitralico. D e E: Perforazione del lembo anteriore mitralico con guida elettrificata Astato XS 20. F e G: Gonfiaggio del pallone per la traslocazione posteriore del lembo anteriore e impianto della valvola Edwards-Sapien 3 Ultra. H e I: Ecocardiografia post-procedurale che mostra un gradiente LVOT favorevole, senza ostruzioni o leak paravalvolare.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6C6C526-4A61-CC6B-DB0E-44A17FB573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40" y="3633183"/>
            <a:ext cx="6022428" cy="5929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308</Words>
  <Application>Microsoft Macintosh PowerPoint</Application>
  <PresentationFormat>Personalizzato</PresentationFormat>
  <Paragraphs>18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League Spartan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Microsoft Office User</cp:lastModifiedBy>
  <cp:revision>56</cp:revision>
  <dcterms:created xsi:type="dcterms:W3CDTF">2006-08-16T00:00:00Z</dcterms:created>
  <dcterms:modified xsi:type="dcterms:W3CDTF">2024-10-04T17:49:33Z</dcterms:modified>
  <dc:identifier>DAF-3TDFZOk</dc:identifier>
</cp:coreProperties>
</file>