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8" r:id="rId3"/>
    <p:sldId id="259" r:id="rId4"/>
    <p:sldId id="260" r:id="rId5"/>
    <p:sldId id="261" r:id="rId6"/>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League Spartan" pitchFamily="2" charset="77"/>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1" autoAdjust="0"/>
    <p:restoredTop sz="94578" autoAdjust="0"/>
  </p:normalViewPr>
  <p:slideViewPr>
    <p:cSldViewPr>
      <p:cViewPr varScale="1">
        <p:scale>
          <a:sx n="57" d="100"/>
          <a:sy n="57" d="100"/>
        </p:scale>
        <p:origin x="208"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dirty="0"/>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dirty="0"/>
          </a:p>
        </p:txBody>
      </p:sp>
      <p:grpSp>
        <p:nvGrpSpPr>
          <p:cNvPr id="4" name="Group 4"/>
          <p:cNvGrpSpPr/>
          <p:nvPr/>
        </p:nvGrpSpPr>
        <p:grpSpPr>
          <a:xfrm>
            <a:off x="754523" y="1029333"/>
            <a:ext cx="15994251" cy="9170339"/>
            <a:chOff x="0" y="0"/>
            <a:chExt cx="21325669" cy="12227118"/>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dirty="0"/>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dirty="0"/>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dirty="0"/>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dirty="0"/>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614938" y="959486"/>
              <a:ext cx="20388440" cy="10627135"/>
              <a:chOff x="0" y="0"/>
              <a:chExt cx="3520214" cy="1834853"/>
            </a:xfrm>
          </p:grpSpPr>
          <p:sp>
            <p:nvSpPr>
              <p:cNvPr id="15" name="Freeform 15"/>
              <p:cNvSpPr/>
              <p:nvPr/>
            </p:nvSpPr>
            <p:spPr>
              <a:xfrm>
                <a:off x="0" y="0"/>
                <a:ext cx="3520214"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endParaRPr lang="it-IT"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dirty="0"/>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dirty="0"/>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529874" y="8008898"/>
            <a:ext cx="5729426" cy="2278102"/>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dirty="0"/>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dirty="0"/>
          </a:p>
        </p:txBody>
      </p:sp>
      <p:sp>
        <p:nvSpPr>
          <p:cNvPr id="23" name="CasellaDiTesto 22">
            <a:extLst>
              <a:ext uri="{FF2B5EF4-FFF2-40B4-BE49-F238E27FC236}">
                <a16:creationId xmlns:a16="http://schemas.microsoft.com/office/drawing/2014/main" id="{32363541-6136-69C9-A2AE-138E9F90660E}"/>
              </a:ext>
            </a:extLst>
          </p:cNvPr>
          <p:cNvSpPr txBox="1"/>
          <p:nvPr/>
        </p:nvSpPr>
        <p:spPr>
          <a:xfrm>
            <a:off x="1215725" y="2834937"/>
            <a:ext cx="15039037" cy="707886"/>
          </a:xfrm>
          <a:prstGeom prst="rect">
            <a:avLst/>
          </a:prstGeom>
          <a:noFill/>
        </p:spPr>
        <p:txBody>
          <a:bodyPr wrap="square">
            <a:spAutoFit/>
          </a:bodyPr>
          <a:lstStyle/>
          <a:p>
            <a:pPr algn="ctr"/>
            <a:r>
              <a:rPr lang="it-IT" sz="4000" b="1" u="sng" kern="100" dirty="0">
                <a:solidFill>
                  <a:schemeClr val="accent6">
                    <a:lumMod val="50000"/>
                  </a:schemeClr>
                </a:solidFill>
                <a:effectLst/>
                <a:latin typeface="Arial" panose="020B0604020202020204" pitchFamily="34" charset="0"/>
                <a:ea typeface="Aptos" panose="020B0004020202020204" pitchFamily="34" charset="0"/>
                <a:cs typeface="Times New Roman" panose="02020603050405020304" pitchFamily="18" charset="0"/>
              </a:rPr>
              <a:t>UN RARO CASO DI PERIMIOCARDITE SENZA SOLUZIONE</a:t>
            </a:r>
          </a:p>
        </p:txBody>
      </p:sp>
      <p:sp>
        <p:nvSpPr>
          <p:cNvPr id="24" name="CasellaDiTesto 23">
            <a:extLst>
              <a:ext uri="{FF2B5EF4-FFF2-40B4-BE49-F238E27FC236}">
                <a16:creationId xmlns:a16="http://schemas.microsoft.com/office/drawing/2014/main" id="{A7D9B1B5-40AD-147A-34D6-8028CA0303BE}"/>
              </a:ext>
            </a:extLst>
          </p:cNvPr>
          <p:cNvSpPr txBox="1"/>
          <p:nvPr/>
        </p:nvSpPr>
        <p:spPr>
          <a:xfrm>
            <a:off x="1532083" y="5353039"/>
            <a:ext cx="14704750" cy="1754326"/>
          </a:xfrm>
          <a:prstGeom prst="rect">
            <a:avLst/>
          </a:prstGeom>
          <a:noFill/>
        </p:spPr>
        <p:txBody>
          <a:bodyPr wrap="square" rtlCol="0">
            <a:spAutoFit/>
          </a:bodyPr>
          <a:lstStyle/>
          <a:p>
            <a:r>
              <a:rPr lang="it-IT" sz="3600" b="1" baseline="30000" dirty="0">
                <a:solidFill>
                  <a:schemeClr val="accent6">
                    <a:lumMod val="50000"/>
                  </a:schemeClr>
                </a:solidFill>
                <a:effectLst/>
                <a:latin typeface="Arial" panose="020B0604020202020204" pitchFamily="34" charset="0"/>
                <a:ea typeface="Aptos" panose="020B0004020202020204" pitchFamily="34" charset="0"/>
              </a:rPr>
              <a:t>1</a:t>
            </a:r>
            <a:r>
              <a:rPr lang="it-IT" sz="3600" b="1" dirty="0">
                <a:solidFill>
                  <a:schemeClr val="accent6">
                    <a:lumMod val="50000"/>
                  </a:schemeClr>
                </a:solidFill>
                <a:effectLst/>
                <a:latin typeface="Arial" panose="020B0604020202020204" pitchFamily="34" charset="0"/>
                <a:ea typeface="Aptos" panose="020B0004020202020204" pitchFamily="34" charset="0"/>
              </a:rPr>
              <a:t> UNIVERSITÀ DEGLI STUDI DI TRIESTE</a:t>
            </a:r>
          </a:p>
          <a:p>
            <a:r>
              <a:rPr lang="it-IT" sz="3600" b="1" baseline="30000" dirty="0">
                <a:solidFill>
                  <a:schemeClr val="accent6">
                    <a:lumMod val="50000"/>
                  </a:schemeClr>
                </a:solidFill>
                <a:latin typeface="Arial" panose="020B0604020202020204" pitchFamily="34" charset="0"/>
                <a:ea typeface="Aptos" panose="020B0004020202020204" pitchFamily="34" charset="0"/>
              </a:rPr>
              <a:t>2 </a:t>
            </a:r>
            <a:r>
              <a:rPr lang="it-IT" sz="3600" b="1" dirty="0">
                <a:solidFill>
                  <a:schemeClr val="accent6">
                    <a:lumMod val="50000"/>
                  </a:schemeClr>
                </a:solidFill>
                <a:effectLst/>
                <a:latin typeface="Arial" panose="020B0604020202020204" pitchFamily="34" charset="0"/>
                <a:ea typeface="Aptos" panose="020B0004020202020204" pitchFamily="34" charset="0"/>
              </a:rPr>
              <a:t>ASUGI - AZIENDA SANITARIA UNIVERSITARIA GIULIANO ISONTINA</a:t>
            </a:r>
          </a:p>
        </p:txBody>
      </p:sp>
      <p:sp>
        <p:nvSpPr>
          <p:cNvPr id="25" name="CasellaDiTesto 24">
            <a:extLst>
              <a:ext uri="{FF2B5EF4-FFF2-40B4-BE49-F238E27FC236}">
                <a16:creationId xmlns:a16="http://schemas.microsoft.com/office/drawing/2014/main" id="{FEC983A2-BE54-362A-59B7-DDE6F63ABE8C}"/>
              </a:ext>
            </a:extLst>
          </p:cNvPr>
          <p:cNvSpPr txBox="1"/>
          <p:nvPr/>
        </p:nvSpPr>
        <p:spPr>
          <a:xfrm>
            <a:off x="1682737" y="7216593"/>
            <a:ext cx="13594039" cy="1815882"/>
          </a:xfrm>
          <a:prstGeom prst="rect">
            <a:avLst/>
          </a:prstGeom>
          <a:noFill/>
        </p:spPr>
        <p:txBody>
          <a:bodyPr wrap="square" rtlCol="0">
            <a:spAutoFit/>
          </a:bodyPr>
          <a:lstStyle/>
          <a:p>
            <a:r>
              <a:rPr lang="it-IT" sz="2800" b="1" dirty="0">
                <a:solidFill>
                  <a:srgbClr val="0070C0"/>
                </a:solidFill>
              </a:rPr>
              <a:t>A cura di:</a:t>
            </a:r>
          </a:p>
          <a:p>
            <a:r>
              <a:rPr lang="it-IT" sz="2800" b="1" dirty="0">
                <a:solidFill>
                  <a:srgbClr val="0070C0"/>
                </a:solidFill>
              </a:rPr>
              <a:t>Razvan Berghi</a:t>
            </a:r>
            <a:r>
              <a:rPr lang="it-IT" sz="2800" b="1" baseline="30000" dirty="0">
                <a:solidFill>
                  <a:srgbClr val="0070C0"/>
                </a:solidFill>
              </a:rPr>
              <a:t>1,2</a:t>
            </a:r>
            <a:r>
              <a:rPr lang="it-IT" sz="2800" b="1" dirty="0">
                <a:solidFill>
                  <a:srgbClr val="0070C0"/>
                </a:solidFill>
              </a:rPr>
              <a:t>, Marco Merlo</a:t>
            </a:r>
            <a:r>
              <a:rPr lang="it-IT" sz="2800" b="1" baseline="30000" dirty="0">
                <a:solidFill>
                  <a:srgbClr val="0070C0"/>
                </a:solidFill>
              </a:rPr>
              <a:t>1,2</a:t>
            </a:r>
            <a:r>
              <a:rPr lang="it-IT" sz="2800" b="1" dirty="0">
                <a:solidFill>
                  <a:srgbClr val="0070C0"/>
                </a:solidFill>
              </a:rPr>
              <a:t>, Cosimo Carriere</a:t>
            </a:r>
            <a:r>
              <a:rPr lang="it-IT" sz="2800" b="1" baseline="30000" dirty="0">
                <a:solidFill>
                  <a:srgbClr val="0070C0"/>
                </a:solidFill>
              </a:rPr>
              <a:t>2</a:t>
            </a:r>
            <a:r>
              <a:rPr lang="it-IT" sz="2800" b="1" dirty="0">
                <a:solidFill>
                  <a:srgbClr val="0070C0"/>
                </a:solidFill>
              </a:rPr>
              <a:t>, Gianfranco Sinagra</a:t>
            </a:r>
            <a:r>
              <a:rPr lang="it-IT" sz="2800" b="1" baseline="30000" dirty="0">
                <a:solidFill>
                  <a:srgbClr val="0070C0"/>
                </a:solidFill>
              </a:rPr>
              <a:t>1,2</a:t>
            </a:r>
            <a:r>
              <a:rPr lang="it-IT" sz="2800" b="1" dirty="0">
                <a:solidFill>
                  <a:srgbClr val="0070C0"/>
                </a:solidFill>
              </a:rPr>
              <a:t>.</a:t>
            </a:r>
          </a:p>
          <a:p>
            <a:endParaRPr lang="it-IT" sz="2800" b="1" dirty="0">
              <a:solidFill>
                <a:srgbClr val="0070C0"/>
              </a:solidFill>
            </a:endParaRPr>
          </a:p>
          <a:p>
            <a:endParaRPr lang="it-IT" sz="2800" b="1"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dirty="0"/>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dirty="0"/>
          </a:p>
        </p:txBody>
      </p:sp>
      <p:grpSp>
        <p:nvGrpSpPr>
          <p:cNvPr id="4" name="Group 4"/>
          <p:cNvGrpSpPr/>
          <p:nvPr/>
        </p:nvGrpSpPr>
        <p:grpSpPr>
          <a:xfrm>
            <a:off x="985739" y="1486982"/>
            <a:ext cx="15549440" cy="8290990"/>
            <a:chOff x="308288" y="610199"/>
            <a:chExt cx="20732588" cy="11054653"/>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dirty="0"/>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dirty="0"/>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dirty="0"/>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dirty="0"/>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614938" y="793985"/>
              <a:ext cx="20388440" cy="10792636"/>
              <a:chOff x="0" y="-28575"/>
              <a:chExt cx="3520214" cy="1863428"/>
            </a:xfrm>
          </p:grpSpPr>
          <p:sp>
            <p:nvSpPr>
              <p:cNvPr id="15" name="Freeform 15"/>
              <p:cNvSpPr/>
              <p:nvPr/>
            </p:nvSpPr>
            <p:spPr>
              <a:xfrm>
                <a:off x="201601" y="-18416"/>
                <a:ext cx="3062009"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pPr algn="just">
                  <a:lnSpc>
                    <a:spcPct val="150000"/>
                  </a:lnSpc>
                </a:pPr>
                <a:r>
                  <a:rPr lang="it-IT" sz="3300" dirty="0"/>
                  <a:t>ABSTRACT: </a:t>
                </a:r>
              </a:p>
              <a:p>
                <a:pPr algn="just">
                  <a:lnSpc>
                    <a:spcPct val="150000"/>
                  </a:lnSpc>
                </a:pPr>
                <a:endParaRPr lang="it-IT" sz="2800" dirty="0"/>
              </a:p>
              <a:p>
                <a:pPr algn="just">
                  <a:lnSpc>
                    <a:spcPct val="150000"/>
                  </a:lnSpc>
                </a:pPr>
                <a:r>
                  <a:rPr lang="it-IT" sz="2800" dirty="0"/>
                  <a:t>Un uomo di 33 anni viene ricoverato per un quadro di permiocardite, versamento pleuropericardico, febbre, rash maculopapulare evanescente, rialzo degli indici di flogosi e TnI-hs. Quadro non responsivo alle classiche terapie antinfiammatorie ed alla terapia antibiotica empirica. Escluse cause infettive, autoimmunitarie ed oncoematologiche. Si verifica un progressivo peggioramento clinico ed una linfoistiocitosi emofagocitica. Sulla base dei criteri di Yamaguchi si pone diagnosi di Morbo di Still dell’adulto e si introduce Anakinra con risoluzione rapida del quadro clinico. Questo caso mette in evidenza l’importanza di conoscere l’AOSD in quanto rara causa di perimiocardite e l’efficacia dell’Anakinra in tale contesto.</a:t>
                </a:r>
                <a:endParaRPr lang="it-IT" sz="3300"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dirty="0"/>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dirty="0"/>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811000" y="8801098"/>
            <a:ext cx="5448300" cy="1485901"/>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dirty="0"/>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dirty="0"/>
          </a:p>
        </p:txBody>
      </p:sp>
    </p:spTree>
    <p:extLst>
      <p:ext uri="{BB962C8B-B14F-4D97-AF65-F5344CB8AC3E}">
        <p14:creationId xmlns:p14="http://schemas.microsoft.com/office/powerpoint/2010/main" val="29291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dirty="0"/>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dirty="0"/>
          </a:p>
        </p:txBody>
      </p:sp>
      <p:grpSp>
        <p:nvGrpSpPr>
          <p:cNvPr id="4" name="Group 4"/>
          <p:cNvGrpSpPr/>
          <p:nvPr/>
        </p:nvGrpSpPr>
        <p:grpSpPr>
          <a:xfrm>
            <a:off x="754523" y="1029333"/>
            <a:ext cx="15994251" cy="9170339"/>
            <a:chOff x="0" y="0"/>
            <a:chExt cx="21325669" cy="12227118"/>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dirty="0"/>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dirty="0"/>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dirty="0"/>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dirty="0"/>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614938" y="959486"/>
              <a:ext cx="20388440" cy="10627135"/>
              <a:chOff x="0" y="0"/>
              <a:chExt cx="3520214" cy="1834853"/>
            </a:xfrm>
          </p:grpSpPr>
          <p:sp>
            <p:nvSpPr>
              <p:cNvPr id="15" name="Freeform 15"/>
              <p:cNvSpPr/>
              <p:nvPr/>
            </p:nvSpPr>
            <p:spPr>
              <a:xfrm>
                <a:off x="0" y="0"/>
                <a:ext cx="3520214"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endParaRPr lang="it-IT"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dirty="0"/>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dirty="0"/>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529874" y="8008898"/>
            <a:ext cx="5729426" cy="2278102"/>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dirty="0"/>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dirty="0"/>
          </a:p>
        </p:txBody>
      </p:sp>
      <p:sp>
        <p:nvSpPr>
          <p:cNvPr id="23" name="CasellaDiTesto 22">
            <a:extLst>
              <a:ext uri="{FF2B5EF4-FFF2-40B4-BE49-F238E27FC236}">
                <a16:creationId xmlns:a16="http://schemas.microsoft.com/office/drawing/2014/main" id="{58A1576F-E1DB-AA4C-3D47-31C45B2CD8B5}"/>
              </a:ext>
            </a:extLst>
          </p:cNvPr>
          <p:cNvSpPr txBox="1"/>
          <p:nvPr/>
        </p:nvSpPr>
        <p:spPr>
          <a:xfrm>
            <a:off x="1551151" y="1758099"/>
            <a:ext cx="14838176" cy="707886"/>
          </a:xfrm>
          <a:prstGeom prst="rect">
            <a:avLst/>
          </a:prstGeom>
          <a:noFill/>
        </p:spPr>
        <p:txBody>
          <a:bodyPr wrap="square" rtlCol="0">
            <a:spAutoFit/>
          </a:bodyPr>
          <a:lstStyle/>
          <a:p>
            <a:r>
              <a:rPr lang="it-IT" sz="4000" dirty="0"/>
              <a:t>Figura 1. Elettrocardiogramma (ECG)</a:t>
            </a:r>
            <a:endParaRPr lang="it-IT" sz="3200" dirty="0"/>
          </a:p>
        </p:txBody>
      </p:sp>
      <p:pic>
        <p:nvPicPr>
          <p:cNvPr id="22" name="Segnaposto contenuto 10" descr="A graph of a heart rate&#10;&#10;Description automatically generated">
            <a:extLst>
              <a:ext uri="{FF2B5EF4-FFF2-40B4-BE49-F238E27FC236}">
                <a16:creationId xmlns:a16="http://schemas.microsoft.com/office/drawing/2014/main" id="{FB8C6532-53A4-98A1-7A33-A2C017FB0B73}"/>
              </a:ext>
            </a:extLst>
          </p:cNvPr>
          <p:cNvPicPr>
            <a:picLocks noChangeAspect="1"/>
          </p:cNvPicPr>
          <p:nvPr/>
        </p:nvPicPr>
        <p:blipFill>
          <a:blip r:embed="rId9"/>
          <a:stretch>
            <a:fillRect/>
          </a:stretch>
        </p:blipFill>
        <p:spPr>
          <a:xfrm>
            <a:off x="2133433" y="2983523"/>
            <a:ext cx="9955915" cy="6170040"/>
          </a:xfrm>
          <a:prstGeom prst="rect">
            <a:avLst/>
          </a:prstGeom>
        </p:spPr>
      </p:pic>
    </p:spTree>
    <p:extLst>
      <p:ext uri="{BB962C8B-B14F-4D97-AF65-F5344CB8AC3E}">
        <p14:creationId xmlns:p14="http://schemas.microsoft.com/office/powerpoint/2010/main" val="413612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dirty="0"/>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dirty="0"/>
          </a:p>
        </p:txBody>
      </p:sp>
      <p:grpSp>
        <p:nvGrpSpPr>
          <p:cNvPr id="4" name="Group 4"/>
          <p:cNvGrpSpPr/>
          <p:nvPr/>
        </p:nvGrpSpPr>
        <p:grpSpPr>
          <a:xfrm>
            <a:off x="754523" y="1029333"/>
            <a:ext cx="15994251" cy="9170339"/>
            <a:chOff x="0" y="0"/>
            <a:chExt cx="21325669" cy="12227118"/>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dirty="0"/>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dirty="0"/>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dirty="0"/>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dirty="0"/>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614938" y="959486"/>
              <a:ext cx="20388440" cy="10627135"/>
              <a:chOff x="0" y="0"/>
              <a:chExt cx="3520214" cy="1834853"/>
            </a:xfrm>
          </p:grpSpPr>
          <p:sp>
            <p:nvSpPr>
              <p:cNvPr id="15" name="Freeform 15"/>
              <p:cNvSpPr/>
              <p:nvPr/>
            </p:nvSpPr>
            <p:spPr>
              <a:xfrm>
                <a:off x="0" y="0"/>
                <a:ext cx="3520214"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endParaRPr lang="it-IT"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dirty="0"/>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dirty="0"/>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529874" y="8008898"/>
            <a:ext cx="5729426" cy="2278102"/>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dirty="0"/>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dirty="0"/>
          </a:p>
        </p:txBody>
      </p:sp>
      <p:sp>
        <p:nvSpPr>
          <p:cNvPr id="23" name="CasellaDiTesto 22">
            <a:extLst>
              <a:ext uri="{FF2B5EF4-FFF2-40B4-BE49-F238E27FC236}">
                <a16:creationId xmlns:a16="http://schemas.microsoft.com/office/drawing/2014/main" id="{58A1576F-E1DB-AA4C-3D47-31C45B2CD8B5}"/>
              </a:ext>
            </a:extLst>
          </p:cNvPr>
          <p:cNvSpPr txBox="1"/>
          <p:nvPr/>
        </p:nvSpPr>
        <p:spPr>
          <a:xfrm>
            <a:off x="1551151" y="1758099"/>
            <a:ext cx="14838176" cy="707886"/>
          </a:xfrm>
          <a:prstGeom prst="rect">
            <a:avLst/>
          </a:prstGeom>
          <a:noFill/>
        </p:spPr>
        <p:txBody>
          <a:bodyPr wrap="square" rtlCol="0">
            <a:spAutoFit/>
          </a:bodyPr>
          <a:lstStyle/>
          <a:p>
            <a:r>
              <a:rPr lang="it-IT" sz="4000" dirty="0"/>
              <a:t>Figura 2. </a:t>
            </a:r>
            <a:r>
              <a:rPr lang="it-IT" sz="3200" dirty="0"/>
              <a:t>Criteri di Yamaguchi per la diagnosi del Morbo di Still</a:t>
            </a:r>
          </a:p>
        </p:txBody>
      </p:sp>
      <p:pic>
        <p:nvPicPr>
          <p:cNvPr id="24" name="Picture 1">
            <a:extLst>
              <a:ext uri="{FF2B5EF4-FFF2-40B4-BE49-F238E27FC236}">
                <a16:creationId xmlns:a16="http://schemas.microsoft.com/office/drawing/2014/main" id="{2BBAACDF-3E4B-7340-4E6E-AFEE329A662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12167" y="2380695"/>
            <a:ext cx="6709095" cy="6810081"/>
          </a:xfrm>
          <a:prstGeom prst="rect">
            <a:avLst/>
          </a:prstGeom>
          <a:noFill/>
          <a:ln>
            <a:noFill/>
          </a:ln>
        </p:spPr>
      </p:pic>
    </p:spTree>
    <p:extLst>
      <p:ext uri="{BB962C8B-B14F-4D97-AF65-F5344CB8AC3E}">
        <p14:creationId xmlns:p14="http://schemas.microsoft.com/office/powerpoint/2010/main" val="661243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dirty="0"/>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dirty="0"/>
          </a:p>
        </p:txBody>
      </p:sp>
      <p:grpSp>
        <p:nvGrpSpPr>
          <p:cNvPr id="4" name="Group 4"/>
          <p:cNvGrpSpPr/>
          <p:nvPr/>
        </p:nvGrpSpPr>
        <p:grpSpPr>
          <a:xfrm>
            <a:off x="754523" y="1029333"/>
            <a:ext cx="15994251" cy="9170339"/>
            <a:chOff x="0" y="0"/>
            <a:chExt cx="21325669" cy="12227118"/>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dirty="0"/>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dirty="0"/>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dirty="0"/>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dirty="0"/>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614938" y="959486"/>
              <a:ext cx="20388440" cy="10627135"/>
              <a:chOff x="0" y="0"/>
              <a:chExt cx="3520214" cy="1834853"/>
            </a:xfrm>
          </p:grpSpPr>
          <p:sp>
            <p:nvSpPr>
              <p:cNvPr id="15" name="Freeform 15"/>
              <p:cNvSpPr/>
              <p:nvPr/>
            </p:nvSpPr>
            <p:spPr>
              <a:xfrm>
                <a:off x="0" y="0"/>
                <a:ext cx="3520214"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endParaRPr lang="it-IT"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dirty="0"/>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dirty="0"/>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529874" y="8008898"/>
            <a:ext cx="5729426" cy="2278102"/>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dirty="0"/>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dirty="0"/>
          </a:p>
        </p:txBody>
      </p:sp>
      <p:sp>
        <p:nvSpPr>
          <p:cNvPr id="23" name="CasellaDiTesto 22">
            <a:extLst>
              <a:ext uri="{FF2B5EF4-FFF2-40B4-BE49-F238E27FC236}">
                <a16:creationId xmlns:a16="http://schemas.microsoft.com/office/drawing/2014/main" id="{58A1576F-E1DB-AA4C-3D47-31C45B2CD8B5}"/>
              </a:ext>
            </a:extLst>
          </p:cNvPr>
          <p:cNvSpPr txBox="1"/>
          <p:nvPr/>
        </p:nvSpPr>
        <p:spPr>
          <a:xfrm>
            <a:off x="1539226" y="1883336"/>
            <a:ext cx="14838176" cy="707886"/>
          </a:xfrm>
          <a:prstGeom prst="rect">
            <a:avLst/>
          </a:prstGeom>
          <a:noFill/>
        </p:spPr>
        <p:txBody>
          <a:bodyPr wrap="square" rtlCol="0">
            <a:spAutoFit/>
          </a:bodyPr>
          <a:lstStyle/>
          <a:p>
            <a:r>
              <a:rPr lang="it-IT" sz="4000" dirty="0"/>
              <a:t>Figura 3.</a:t>
            </a:r>
            <a:r>
              <a:rPr lang="it-IT" sz="3200" dirty="0"/>
              <a:t> Ecocardio</a:t>
            </a:r>
          </a:p>
        </p:txBody>
      </p:sp>
      <p:pic>
        <p:nvPicPr>
          <p:cNvPr id="25" name="Immagine 24">
            <a:extLst>
              <a:ext uri="{FF2B5EF4-FFF2-40B4-BE49-F238E27FC236}">
                <a16:creationId xmlns:a16="http://schemas.microsoft.com/office/drawing/2014/main" id="{D1B52627-6997-4788-670B-4CC2DC4D72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4757" y="2659363"/>
            <a:ext cx="8722940" cy="6722202"/>
          </a:xfrm>
          <a:prstGeom prst="rect">
            <a:avLst/>
          </a:prstGeom>
        </p:spPr>
      </p:pic>
    </p:spTree>
    <p:extLst>
      <p:ext uri="{BB962C8B-B14F-4D97-AF65-F5344CB8AC3E}">
        <p14:creationId xmlns:p14="http://schemas.microsoft.com/office/powerpoint/2010/main" val="1443735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187</Words>
  <Application>Microsoft Macintosh PowerPoint</Application>
  <PresentationFormat>Personalizzato</PresentationFormat>
  <Paragraphs>21</Paragraphs>
  <Slides>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vt:i4>
      </vt:variant>
    </vt:vector>
  </HeadingPairs>
  <TitlesOfParts>
    <vt:vector size="9" baseType="lpstr">
      <vt:lpstr>Calibri</vt:lpstr>
      <vt:lpstr>League Spartan</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Scientist Corner</dc:title>
  <cp:lastModifiedBy>Microsoft Office User</cp:lastModifiedBy>
  <cp:revision>40</cp:revision>
  <dcterms:created xsi:type="dcterms:W3CDTF">2006-08-16T00:00:00Z</dcterms:created>
  <dcterms:modified xsi:type="dcterms:W3CDTF">2024-08-28T12:20:26Z</dcterms:modified>
  <dc:identifier>DAF-3TDFZOk</dc:identifier>
</cp:coreProperties>
</file>