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League Spartan" pitchFamily="2" charset="77"/>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4578" autoAdjust="0"/>
  </p:normalViewPr>
  <p:slideViewPr>
    <p:cSldViewPr>
      <p:cViewPr varScale="1">
        <p:scale>
          <a:sx n="57" d="100"/>
          <a:sy n="57" d="100"/>
        </p:scale>
        <p:origin x="20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32363541-6136-69C9-A2AE-138E9F90660E}"/>
              </a:ext>
            </a:extLst>
          </p:cNvPr>
          <p:cNvSpPr txBox="1"/>
          <p:nvPr/>
        </p:nvSpPr>
        <p:spPr>
          <a:xfrm>
            <a:off x="1215725" y="2834937"/>
            <a:ext cx="15039037" cy="1938992"/>
          </a:xfrm>
          <a:prstGeom prst="rect">
            <a:avLst/>
          </a:prstGeom>
          <a:noFill/>
        </p:spPr>
        <p:txBody>
          <a:bodyPr wrap="square">
            <a:spAutoFit/>
          </a:bodyPr>
          <a:lstStyle/>
          <a:p>
            <a:pPr algn="ctr"/>
            <a:r>
              <a:rPr lang="it-IT" sz="4000" b="1" u="sng" kern="100" dirty="0">
                <a:solidFill>
                  <a:schemeClr val="accent6">
                    <a:lumMod val="50000"/>
                  </a:schemeClr>
                </a:solidFill>
                <a:effectLst/>
                <a:latin typeface="Arial" panose="020B0604020202020204" pitchFamily="34" charset="0"/>
                <a:ea typeface="Aptos" panose="020B0004020202020204" pitchFamily="34" charset="0"/>
                <a:cs typeface="Times New Roman" panose="02020603050405020304" pitchFamily="18" charset="0"/>
              </a:rPr>
              <a:t>Correzione urgente di una insufficienza mitralica funzionale sintomatica con il Carillon device in una paziente con presentazione aritmica</a:t>
            </a:r>
          </a:p>
        </p:txBody>
      </p:sp>
      <p:sp>
        <p:nvSpPr>
          <p:cNvPr id="24" name="CasellaDiTesto 23">
            <a:extLst>
              <a:ext uri="{FF2B5EF4-FFF2-40B4-BE49-F238E27FC236}">
                <a16:creationId xmlns:a16="http://schemas.microsoft.com/office/drawing/2014/main" id="{A7D9B1B5-40AD-147A-34D6-8028CA0303BE}"/>
              </a:ext>
            </a:extLst>
          </p:cNvPr>
          <p:cNvSpPr txBox="1"/>
          <p:nvPr/>
        </p:nvSpPr>
        <p:spPr>
          <a:xfrm>
            <a:off x="1532083" y="5353039"/>
            <a:ext cx="14704750" cy="1200329"/>
          </a:xfrm>
          <a:prstGeom prst="rect">
            <a:avLst/>
          </a:prstGeom>
          <a:noFill/>
        </p:spPr>
        <p:txBody>
          <a:bodyPr wrap="square" rtlCol="0">
            <a:spAutoFit/>
          </a:bodyPr>
          <a:lstStyle/>
          <a:p>
            <a:r>
              <a:rPr lang="it-IT" sz="3600" b="1" baseline="30000" dirty="0">
                <a:solidFill>
                  <a:schemeClr val="accent6">
                    <a:lumMod val="50000"/>
                  </a:schemeClr>
                </a:solidFill>
                <a:effectLst/>
                <a:latin typeface="Arial" panose="020B0604020202020204" pitchFamily="34" charset="0"/>
                <a:ea typeface="Aptos" panose="020B0004020202020204" pitchFamily="34" charset="0"/>
              </a:rPr>
              <a:t>1</a:t>
            </a:r>
            <a:r>
              <a:rPr lang="it-IT" sz="3600" b="1" dirty="0">
                <a:solidFill>
                  <a:schemeClr val="accent6">
                    <a:lumMod val="50000"/>
                  </a:schemeClr>
                </a:solidFill>
                <a:effectLst/>
                <a:latin typeface="Arial" panose="020B0604020202020204" pitchFamily="34" charset="0"/>
                <a:ea typeface="Aptos" panose="020B0004020202020204" pitchFamily="34" charset="0"/>
              </a:rPr>
              <a:t> Dipartimento di Scienze Cliniche Internistiche, Anestesiologiche e Cardiovascolari, Università di Roma La Sapienza, Roma, Italia. </a:t>
            </a:r>
          </a:p>
        </p:txBody>
      </p:sp>
      <p:sp>
        <p:nvSpPr>
          <p:cNvPr id="25" name="CasellaDiTesto 24">
            <a:extLst>
              <a:ext uri="{FF2B5EF4-FFF2-40B4-BE49-F238E27FC236}">
                <a16:creationId xmlns:a16="http://schemas.microsoft.com/office/drawing/2014/main" id="{FEC983A2-BE54-362A-59B7-DDE6F63ABE8C}"/>
              </a:ext>
            </a:extLst>
          </p:cNvPr>
          <p:cNvSpPr txBox="1"/>
          <p:nvPr/>
        </p:nvSpPr>
        <p:spPr>
          <a:xfrm>
            <a:off x="1685781" y="6984977"/>
            <a:ext cx="13594039" cy="2246769"/>
          </a:xfrm>
          <a:prstGeom prst="rect">
            <a:avLst/>
          </a:prstGeom>
          <a:noFill/>
        </p:spPr>
        <p:txBody>
          <a:bodyPr wrap="square" rtlCol="0">
            <a:spAutoFit/>
          </a:bodyPr>
          <a:lstStyle/>
          <a:p>
            <a:r>
              <a:rPr lang="it-IT" sz="2800" b="1" dirty="0">
                <a:solidFill>
                  <a:srgbClr val="0070C0"/>
                </a:solidFill>
              </a:rPr>
              <a:t>A cura di:</a:t>
            </a:r>
          </a:p>
          <a:p>
            <a:r>
              <a:rPr lang="it-IT" sz="2800" b="1" dirty="0">
                <a:solidFill>
                  <a:srgbClr val="0070C0"/>
                </a:solidFill>
              </a:rPr>
              <a:t>Enrico Maggio</a:t>
            </a:r>
            <a:r>
              <a:rPr lang="it-IT" sz="2800" b="1" baseline="30000" dirty="0">
                <a:solidFill>
                  <a:srgbClr val="0070C0"/>
                </a:solidFill>
              </a:rPr>
              <a:t>1</a:t>
            </a:r>
            <a:r>
              <a:rPr lang="it-IT" sz="2800" b="1" dirty="0">
                <a:solidFill>
                  <a:srgbClr val="0070C0"/>
                </a:solidFill>
              </a:rPr>
              <a:t>, Gianmarco Scoccia</a:t>
            </a:r>
            <a:r>
              <a:rPr lang="it-IT" sz="2800" b="1" baseline="30000" dirty="0">
                <a:solidFill>
                  <a:srgbClr val="0070C0"/>
                </a:solidFill>
              </a:rPr>
              <a:t>1</a:t>
            </a:r>
            <a:r>
              <a:rPr lang="it-IT" sz="2800" b="1" dirty="0">
                <a:solidFill>
                  <a:srgbClr val="0070C0"/>
                </a:solidFill>
              </a:rPr>
              <a:t>, Marta Palombi</a:t>
            </a:r>
            <a:r>
              <a:rPr lang="it-IT" sz="2800" b="1" baseline="30000" dirty="0">
                <a:solidFill>
                  <a:srgbClr val="0070C0"/>
                </a:solidFill>
              </a:rPr>
              <a:t>1</a:t>
            </a:r>
            <a:r>
              <a:rPr lang="it-IT" sz="2800" b="1" dirty="0">
                <a:solidFill>
                  <a:srgbClr val="0070C0"/>
                </a:solidFill>
              </a:rPr>
              <a:t>, Sara Vinciullo</a:t>
            </a:r>
            <a:r>
              <a:rPr lang="it-IT" sz="2800" b="1" baseline="30000" dirty="0">
                <a:solidFill>
                  <a:srgbClr val="0070C0"/>
                </a:solidFill>
              </a:rPr>
              <a:t>1</a:t>
            </a:r>
            <a:r>
              <a:rPr lang="it-IT" sz="2800" b="1" dirty="0">
                <a:solidFill>
                  <a:srgbClr val="0070C0"/>
                </a:solidFill>
              </a:rPr>
              <a:t>, Viviana Maestrini</a:t>
            </a:r>
            <a:r>
              <a:rPr lang="it-IT" sz="2800" b="1" baseline="30000" dirty="0">
                <a:solidFill>
                  <a:srgbClr val="0070C0"/>
                </a:solidFill>
              </a:rPr>
              <a:t>1</a:t>
            </a:r>
            <a:r>
              <a:rPr lang="it-IT" sz="2800" b="1" dirty="0">
                <a:solidFill>
                  <a:srgbClr val="0070C0"/>
                </a:solidFill>
              </a:rPr>
              <a:t>, Massimo Mancone</a:t>
            </a:r>
            <a:r>
              <a:rPr lang="it-IT" sz="2800" b="1" baseline="30000" dirty="0">
                <a:solidFill>
                  <a:srgbClr val="0070C0"/>
                </a:solidFill>
              </a:rPr>
              <a:t>1</a:t>
            </a:r>
            <a:r>
              <a:rPr lang="it-IT" sz="2800" b="1" dirty="0">
                <a:solidFill>
                  <a:srgbClr val="0070C0"/>
                </a:solidFill>
              </a:rPr>
              <a:t>, Carmine Dario Vizza</a:t>
            </a:r>
            <a:r>
              <a:rPr lang="it-IT" sz="2800" b="1" baseline="30000" dirty="0">
                <a:solidFill>
                  <a:srgbClr val="0070C0"/>
                </a:solidFill>
              </a:rPr>
              <a:t>1</a:t>
            </a:r>
            <a:r>
              <a:rPr lang="it-IT" sz="2800" b="1" dirty="0">
                <a:solidFill>
                  <a:srgbClr val="0070C0"/>
                </a:solidFill>
              </a:rPr>
              <a:t>, Roberto Badagliacca</a:t>
            </a:r>
            <a:r>
              <a:rPr lang="it-IT" sz="2800" b="1" baseline="30000" dirty="0">
                <a:solidFill>
                  <a:srgbClr val="0070C0"/>
                </a:solidFill>
              </a:rPr>
              <a:t>1</a:t>
            </a:r>
            <a:r>
              <a:rPr lang="it-IT" sz="2800" b="1" dirty="0">
                <a:solidFill>
                  <a:srgbClr val="0070C0"/>
                </a:solidFill>
              </a:rPr>
              <a:t>.</a:t>
            </a:r>
          </a:p>
          <a:p>
            <a:endParaRPr lang="it-IT" sz="2800" b="1" dirty="0">
              <a:solidFill>
                <a:srgbClr val="0070C0"/>
              </a:solidFill>
            </a:endParaRPr>
          </a:p>
          <a:p>
            <a:endParaRPr lang="it-IT" sz="28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985739" y="1486982"/>
            <a:ext cx="15549440" cy="8290990"/>
            <a:chOff x="308288" y="610199"/>
            <a:chExt cx="20732588" cy="11054653"/>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793985"/>
              <a:ext cx="20388440" cy="10792636"/>
              <a:chOff x="0" y="-28575"/>
              <a:chExt cx="3520214" cy="1863428"/>
            </a:xfrm>
          </p:grpSpPr>
          <p:sp>
            <p:nvSpPr>
              <p:cNvPr id="15" name="Freeform 15"/>
              <p:cNvSpPr/>
              <p:nvPr/>
            </p:nvSpPr>
            <p:spPr>
              <a:xfrm>
                <a:off x="201601" y="-18416"/>
                <a:ext cx="3062009"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pPr algn="just">
                  <a:lnSpc>
                    <a:spcPct val="150000"/>
                  </a:lnSpc>
                </a:pPr>
                <a:r>
                  <a:rPr lang="it-IT" sz="3300" dirty="0"/>
                  <a:t>ABSTRACT: </a:t>
                </a:r>
              </a:p>
              <a:p>
                <a:pPr algn="just">
                  <a:lnSpc>
                    <a:spcPct val="150000"/>
                  </a:lnSpc>
                </a:pPr>
                <a:endParaRPr lang="it-IT" sz="2800" dirty="0"/>
              </a:p>
              <a:p>
                <a:pPr algn="just">
                  <a:lnSpc>
                    <a:spcPct val="150000"/>
                  </a:lnSpc>
                </a:pPr>
                <a:r>
                  <a:rPr lang="it-IT" sz="2800" dirty="0"/>
                  <a:t>L'insufficienza mitralica (IM) funzionale è un problema crescente nella nostra popolazione e rappresenta un importante fattore di riammissione ospedaliera. Il caso clinico riguarda una donna di 79 anni con IM severa funzionale ricoverata nel nostro reparto di terapia intensiva per scompenso cardiaco con dispnea causata da edema polmonare ricorrente, parzialmente refrattario alla terapia medica e alla ventilazione. Durante la degenza in UTIC è stata ottimizzata la terapia cardiologica e ripristinato il ritmo sinusale tramite CVE, ma con solo una parziale decongestione. È stato quindi eseguito l’impianto del Carillon Mitral Contour System, con un miglioramento della cardiopatia valvolare. </a:t>
                </a:r>
                <a:endParaRPr lang="it-IT" sz="3300"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811000" y="8801098"/>
            <a:ext cx="5448300" cy="1485901"/>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Tree>
    <p:extLst>
      <p:ext uri="{BB962C8B-B14F-4D97-AF65-F5344CB8AC3E}">
        <p14:creationId xmlns:p14="http://schemas.microsoft.com/office/powerpoint/2010/main" val="2929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1323439"/>
          </a:xfrm>
          <a:prstGeom prst="rect">
            <a:avLst/>
          </a:prstGeom>
          <a:noFill/>
        </p:spPr>
        <p:txBody>
          <a:bodyPr wrap="square" rtlCol="0">
            <a:spAutoFit/>
          </a:bodyPr>
          <a:lstStyle/>
          <a:p>
            <a:r>
              <a:rPr lang="it-IT" sz="4000" dirty="0"/>
              <a:t>Figura 1A. Elettrocardiogramma (ECG) prima della cardioversione elettrica (CVE); B. ECG dopo la CVE</a:t>
            </a:r>
            <a:endParaRPr lang="it-IT" sz="3200" dirty="0"/>
          </a:p>
        </p:txBody>
      </p:sp>
      <p:pic>
        <p:nvPicPr>
          <p:cNvPr id="24" name="Immagine 23" descr="Immagine che contiene testo, calligrafia, Parallelo, documento&#10;&#10;Descrizione generata automaticamente">
            <a:extLst>
              <a:ext uri="{FF2B5EF4-FFF2-40B4-BE49-F238E27FC236}">
                <a16:creationId xmlns:a16="http://schemas.microsoft.com/office/drawing/2014/main" id="{95AEE6C4-1990-6E4E-4DBB-865525CE5A0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0877" y="3172134"/>
            <a:ext cx="9148998" cy="6067280"/>
          </a:xfrm>
          <a:prstGeom prst="rect">
            <a:avLst/>
          </a:prstGeom>
          <a:noFill/>
          <a:ln>
            <a:noFill/>
          </a:ln>
        </p:spPr>
      </p:pic>
    </p:spTree>
    <p:extLst>
      <p:ext uri="{BB962C8B-B14F-4D97-AF65-F5344CB8AC3E}">
        <p14:creationId xmlns:p14="http://schemas.microsoft.com/office/powerpoint/2010/main" val="41361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707886"/>
          </a:xfrm>
          <a:prstGeom prst="rect">
            <a:avLst/>
          </a:prstGeom>
          <a:noFill/>
        </p:spPr>
        <p:txBody>
          <a:bodyPr wrap="square" rtlCol="0">
            <a:spAutoFit/>
          </a:bodyPr>
          <a:lstStyle/>
          <a:p>
            <a:r>
              <a:rPr lang="it-IT" sz="4000" dirty="0"/>
              <a:t>Figura 2. </a:t>
            </a:r>
            <a:r>
              <a:rPr lang="it-IT" sz="3200" dirty="0"/>
              <a:t>Continuous Doppler dell’insufficienza mitralica (IM) severa</a:t>
            </a:r>
          </a:p>
        </p:txBody>
      </p:sp>
      <p:pic>
        <p:nvPicPr>
          <p:cNvPr id="22" name="Immagine 21" descr="Immagine che contiene schermata, notte&#10;&#10;Descrizione generata automaticamente">
            <a:extLst>
              <a:ext uri="{FF2B5EF4-FFF2-40B4-BE49-F238E27FC236}">
                <a16:creationId xmlns:a16="http://schemas.microsoft.com/office/drawing/2014/main" id="{B2C26F7E-6912-0744-A12A-DE956A61C0DC}"/>
              </a:ext>
            </a:extLst>
          </p:cNvPr>
          <p:cNvPicPr>
            <a:picLocks noChangeAspect="1"/>
          </p:cNvPicPr>
          <p:nvPr/>
        </p:nvPicPr>
        <p:blipFill rotWithShape="1">
          <a:blip r:embed="rId9">
            <a:extLst>
              <a:ext uri="{28A0092B-C50C-407E-A947-70E740481C1C}">
                <a14:useLocalDpi xmlns:a14="http://schemas.microsoft.com/office/drawing/2010/main" val="0"/>
              </a:ext>
            </a:extLst>
          </a:blip>
          <a:srcRect l="3735" r="5686" b="9991"/>
          <a:stretch/>
        </p:blipFill>
        <p:spPr bwMode="auto">
          <a:xfrm>
            <a:off x="1766077" y="2653844"/>
            <a:ext cx="9892523" cy="66143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124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39384" y="1989734"/>
            <a:ext cx="14838176" cy="1200329"/>
          </a:xfrm>
          <a:prstGeom prst="rect">
            <a:avLst/>
          </a:prstGeom>
          <a:noFill/>
        </p:spPr>
        <p:txBody>
          <a:bodyPr wrap="square" rtlCol="0">
            <a:spAutoFit/>
          </a:bodyPr>
          <a:lstStyle/>
          <a:p>
            <a:r>
              <a:rPr lang="it-IT" sz="4000" dirty="0"/>
              <a:t>Figura 3.</a:t>
            </a:r>
            <a:r>
              <a:rPr lang="it-IT" sz="3200" dirty="0"/>
              <a:t> A. Insufficienza mitralica (IM) prima dell’impianto del Carillion; B. IM dopo l’impianto del Carillion [Figura Chiave]</a:t>
            </a:r>
          </a:p>
        </p:txBody>
      </p:sp>
      <p:pic>
        <p:nvPicPr>
          <p:cNvPr id="24" name="Immagine 23" descr="Immagine che contiene schermata, arte&#10;&#10;Descrizione generata automaticamente">
            <a:extLst>
              <a:ext uri="{FF2B5EF4-FFF2-40B4-BE49-F238E27FC236}">
                <a16:creationId xmlns:a16="http://schemas.microsoft.com/office/drawing/2014/main" id="{CAF54154-89F4-4280-7F5F-8F6CCDDCE90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0701" y="3371420"/>
            <a:ext cx="9766266" cy="5495172"/>
          </a:xfrm>
          <a:prstGeom prst="rect">
            <a:avLst/>
          </a:prstGeom>
          <a:noFill/>
          <a:ln>
            <a:noFill/>
          </a:ln>
        </p:spPr>
      </p:pic>
    </p:spTree>
    <p:extLst>
      <p:ext uri="{BB962C8B-B14F-4D97-AF65-F5344CB8AC3E}">
        <p14:creationId xmlns:p14="http://schemas.microsoft.com/office/powerpoint/2010/main" val="144373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248</Words>
  <Application>Microsoft Macintosh PowerPoint</Application>
  <PresentationFormat>Personalizzato</PresentationFormat>
  <Paragraphs>20</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League Spartan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 Corner</dc:title>
  <cp:lastModifiedBy>Microsoft Office User</cp:lastModifiedBy>
  <cp:revision>39</cp:revision>
  <dcterms:created xsi:type="dcterms:W3CDTF">2006-08-16T00:00:00Z</dcterms:created>
  <dcterms:modified xsi:type="dcterms:W3CDTF">2024-08-24T09:19:05Z</dcterms:modified>
  <dc:identifier>DAF-3TDFZOk</dc:identifier>
</cp:coreProperties>
</file>