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</p:sldIdLst>
  <p:sldSz cx="18288000" cy="10287000"/>
  <p:notesSz cx="6858000" cy="9144000"/>
  <p:embeddedFontLst>
    <p:embeddedFont>
      <p:font typeface="Aptos" panose="020B0004020202020204" pitchFamily="34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League Spartan" pitchFamily="2" charset="77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58" autoAdjust="0"/>
    <p:restoredTop sz="94603" autoAdjust="0"/>
  </p:normalViewPr>
  <p:slideViewPr>
    <p:cSldViewPr>
      <p:cViewPr varScale="1">
        <p:scale>
          <a:sx n="68" d="100"/>
          <a:sy n="68" d="100"/>
        </p:scale>
        <p:origin x="848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 rot="-2104014">
            <a:off x="1119125" y="1172488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754523" y="1029333"/>
            <a:ext cx="15994251" cy="9170339"/>
            <a:chOff x="0" y="0"/>
            <a:chExt cx="21325669" cy="12227118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308288" y="610199"/>
              <a:ext cx="20469931" cy="10797208"/>
              <a:chOff x="0" y="0"/>
              <a:chExt cx="3534284" cy="18642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534284" cy="1864217"/>
              </a:xfrm>
              <a:custGeom>
                <a:avLst/>
                <a:gdLst/>
                <a:ahLst/>
                <a:cxnLst/>
                <a:rect l="l" t="t" r="r" b="b"/>
                <a:pathLst>
                  <a:path w="3534284" h="1864217">
                    <a:moveTo>
                      <a:pt x="0" y="0"/>
                    </a:moveTo>
                    <a:lnTo>
                      <a:pt x="3534284" y="0"/>
                    </a:lnTo>
                    <a:lnTo>
                      <a:pt x="3534284" y="1864217"/>
                    </a:lnTo>
                    <a:lnTo>
                      <a:pt x="0" y="186421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534284" cy="18927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77440" y="881254"/>
              <a:ext cx="20463436" cy="10783598"/>
              <a:chOff x="0" y="0"/>
              <a:chExt cx="3533163" cy="186186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533163" cy="1861868"/>
              </a:xfrm>
              <a:custGeom>
                <a:avLst/>
                <a:gdLst/>
                <a:ahLst/>
                <a:cxnLst/>
                <a:rect l="l" t="t" r="r" b="b"/>
                <a:pathLst>
                  <a:path w="3533163" h="1861868">
                    <a:moveTo>
                      <a:pt x="0" y="0"/>
                    </a:moveTo>
                    <a:lnTo>
                      <a:pt x="3533163" y="0"/>
                    </a:lnTo>
                    <a:lnTo>
                      <a:pt x="3533163" y="1861868"/>
                    </a:lnTo>
                    <a:lnTo>
                      <a:pt x="0" y="1861868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533163" cy="18904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601887" y="932326"/>
              <a:ext cx="20414542" cy="10681456"/>
              <a:chOff x="0" y="0"/>
              <a:chExt cx="3524721" cy="184423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524721" cy="1844232"/>
              </a:xfrm>
              <a:custGeom>
                <a:avLst/>
                <a:gdLst/>
                <a:ahLst/>
                <a:cxnLst/>
                <a:rect l="l" t="t" r="r" b="b"/>
                <a:pathLst>
                  <a:path w="3524721" h="1844232">
                    <a:moveTo>
                      <a:pt x="0" y="0"/>
                    </a:moveTo>
                    <a:lnTo>
                      <a:pt x="3524721" y="0"/>
                    </a:lnTo>
                    <a:lnTo>
                      <a:pt x="3524721" y="1844232"/>
                    </a:lnTo>
                    <a:lnTo>
                      <a:pt x="0" y="184423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524721" cy="18728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614938" y="959486"/>
              <a:ext cx="20388440" cy="10627135"/>
              <a:chOff x="0" y="0"/>
              <a:chExt cx="3520214" cy="183485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520214" cy="1834853"/>
              </a:xfrm>
              <a:custGeom>
                <a:avLst/>
                <a:gdLst/>
                <a:ahLst/>
                <a:cxnLst/>
                <a:rect l="l" t="t" r="r" b="b"/>
                <a:pathLst>
                  <a:path w="3520214" h="1834853">
                    <a:moveTo>
                      <a:pt x="0" y="0"/>
                    </a:moveTo>
                    <a:lnTo>
                      <a:pt x="3520214" y="0"/>
                    </a:lnTo>
                    <a:lnTo>
                      <a:pt x="3520214" y="1834853"/>
                    </a:lnTo>
                    <a:lnTo>
                      <a:pt x="0" y="1834853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520214" cy="18634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255195">
            <a:off x="336196" y="8683343"/>
            <a:ext cx="1641981" cy="1923258"/>
          </a:xfrm>
          <a:custGeom>
            <a:avLst/>
            <a:gdLst/>
            <a:ahLst/>
            <a:cxnLst/>
            <a:rect l="l" t="t" r="r" b="b"/>
            <a:pathLst>
              <a:path w="1641981" h="1923258">
                <a:moveTo>
                  <a:pt x="0" y="0"/>
                </a:moveTo>
                <a:lnTo>
                  <a:pt x="1641982" y="0"/>
                </a:lnTo>
                <a:lnTo>
                  <a:pt x="1641982" y="1923258"/>
                </a:lnTo>
                <a:lnTo>
                  <a:pt x="0" y="19232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8"/>
          <p:cNvSpPr txBox="1"/>
          <p:nvPr/>
        </p:nvSpPr>
        <p:spPr>
          <a:xfrm>
            <a:off x="696483" y="408750"/>
            <a:ext cx="6477000" cy="1066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CASI CLINICI</a:t>
            </a:r>
          </a:p>
        </p:txBody>
      </p:sp>
      <p:sp>
        <p:nvSpPr>
          <p:cNvPr id="19" name="Freeform 19"/>
          <p:cNvSpPr/>
          <p:nvPr/>
        </p:nvSpPr>
        <p:spPr>
          <a:xfrm>
            <a:off x="11529874" y="8008898"/>
            <a:ext cx="5729426" cy="2278102"/>
          </a:xfrm>
          <a:custGeom>
            <a:avLst/>
            <a:gdLst/>
            <a:ahLst/>
            <a:cxnLst/>
            <a:rect l="l" t="t" r="r" b="b"/>
            <a:pathLst>
              <a:path w="5729426" h="2278102">
                <a:moveTo>
                  <a:pt x="0" y="0"/>
                </a:moveTo>
                <a:lnTo>
                  <a:pt x="5729426" y="0"/>
                </a:lnTo>
                <a:lnTo>
                  <a:pt x="5729426" y="2278102"/>
                </a:lnTo>
                <a:lnTo>
                  <a:pt x="0" y="22781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0" name="TextBox 20"/>
          <p:cNvSpPr txBox="1"/>
          <p:nvPr/>
        </p:nvSpPr>
        <p:spPr>
          <a:xfrm>
            <a:off x="16806215" y="2609184"/>
            <a:ext cx="2134880" cy="6242744"/>
          </a:xfrm>
          <a:prstGeom prst="rect">
            <a:avLst/>
          </a:prstGeom>
        </p:spPr>
        <p:txBody>
          <a:bodyPr vert="wordArtVert" wrap="square" lIns="0" tIns="0" rIns="0" bIns="0" rtlCol="0" anchor="t">
            <a:spAutoFit/>
          </a:bodyPr>
          <a:lstStyle/>
          <a:p>
            <a:pPr algn="just"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ICOT</a:t>
            </a:r>
          </a:p>
          <a:p>
            <a:pPr algn="just">
              <a:lnSpc>
                <a:spcPts val="7811"/>
              </a:lnSpc>
            </a:pPr>
            <a:endParaRPr lang="en-US" sz="8222" spc="-411" dirty="0">
              <a:solidFill>
                <a:srgbClr val="A30000"/>
              </a:solidFill>
              <a:latin typeface="League Spartan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3908079" y="1471103"/>
            <a:ext cx="3768602" cy="880911"/>
          </a:xfrm>
          <a:custGeom>
            <a:avLst/>
            <a:gdLst/>
            <a:ahLst/>
            <a:cxnLst/>
            <a:rect l="l" t="t" r="r" b="b"/>
            <a:pathLst>
              <a:path w="3768602" h="880911">
                <a:moveTo>
                  <a:pt x="0" y="0"/>
                </a:moveTo>
                <a:lnTo>
                  <a:pt x="3768603" y="0"/>
                </a:lnTo>
                <a:lnTo>
                  <a:pt x="3768603" y="880910"/>
                </a:lnTo>
                <a:lnTo>
                  <a:pt x="0" y="8809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32363541-6136-69C9-A2AE-138E9F90660E}"/>
              </a:ext>
            </a:extLst>
          </p:cNvPr>
          <p:cNvSpPr txBox="1"/>
          <p:nvPr/>
        </p:nvSpPr>
        <p:spPr>
          <a:xfrm>
            <a:off x="1830613" y="3119715"/>
            <a:ext cx="1365518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u="sng" kern="1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QUANDO TRE INDIZI FANNO UNA DIAGNOSI</a:t>
            </a:r>
          </a:p>
          <a:p>
            <a:pPr algn="ctr"/>
            <a:endParaRPr lang="it-IT" sz="4000" u="sng" kern="100" dirty="0">
              <a:solidFill>
                <a:schemeClr val="accent6">
                  <a:lumMod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A7D9B1B5-40AD-147A-34D6-8028CA0303BE}"/>
              </a:ext>
            </a:extLst>
          </p:cNvPr>
          <p:cNvSpPr txBox="1"/>
          <p:nvPr/>
        </p:nvSpPr>
        <p:spPr>
          <a:xfrm>
            <a:off x="1158217" y="5333967"/>
            <a:ext cx="154292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Università di Verona</a:t>
            </a:r>
          </a:p>
          <a:p>
            <a:pPr algn="ctr"/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Scuola di Specializzazione in Malattie dell’Apparato Cardiovascolare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endParaRPr lang="it-IT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FEC983A2-BE54-362A-59B7-DDE6F63ABE8C}"/>
              </a:ext>
            </a:extLst>
          </p:cNvPr>
          <p:cNvSpPr txBox="1"/>
          <p:nvPr/>
        </p:nvSpPr>
        <p:spPr>
          <a:xfrm>
            <a:off x="1675696" y="6953284"/>
            <a:ext cx="146662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</a:rPr>
              <a:t>A cura di:</a:t>
            </a:r>
          </a:p>
          <a:p>
            <a:r>
              <a:rPr lang="it-IT" sz="2800" b="1" dirty="0">
                <a:solidFill>
                  <a:srgbClr val="0070C0"/>
                </a:solidFill>
              </a:rPr>
              <a:t>Elena M.S. </a:t>
            </a:r>
            <a:r>
              <a:rPr lang="it-IT" sz="2800" b="1" dirty="0" err="1">
                <a:solidFill>
                  <a:srgbClr val="0070C0"/>
                </a:solidFill>
              </a:rPr>
              <a:t>Jannello</a:t>
            </a:r>
            <a:r>
              <a:rPr lang="it-IT" sz="2800" b="1" dirty="0">
                <a:solidFill>
                  <a:srgbClr val="0070C0"/>
                </a:solidFill>
              </a:rPr>
              <a:t>, Gabriele Bertani, Marco De Stefano, Anna </a:t>
            </a:r>
            <a:r>
              <a:rPr lang="it-IT" sz="2800" b="1" dirty="0" err="1">
                <a:solidFill>
                  <a:srgbClr val="0070C0"/>
                </a:solidFill>
              </a:rPr>
              <a:t>Carrer</a:t>
            </a:r>
            <a:r>
              <a:rPr lang="it-IT" sz="2800" b="1" dirty="0">
                <a:solidFill>
                  <a:srgbClr val="0070C0"/>
                </a:solidFill>
              </a:rPr>
              <a:t>, Giovanni </a:t>
            </a:r>
            <a:r>
              <a:rPr lang="it-IT" sz="2800" b="1" dirty="0" err="1">
                <a:solidFill>
                  <a:srgbClr val="0070C0"/>
                </a:solidFill>
              </a:rPr>
              <a:t>Benfari</a:t>
            </a:r>
            <a:r>
              <a:rPr lang="it-IT" sz="2800" b="1" dirty="0">
                <a:solidFill>
                  <a:srgbClr val="0070C0"/>
                </a:solidFill>
              </a:rPr>
              <a:t>, Flavio Luciano </a:t>
            </a:r>
            <a:r>
              <a:rPr lang="it-IT" sz="2800" b="1" dirty="0" err="1">
                <a:solidFill>
                  <a:srgbClr val="0070C0"/>
                </a:solidFill>
              </a:rPr>
              <a:t>Ribichini</a:t>
            </a:r>
            <a:r>
              <a:rPr lang="it-IT" sz="2800" b="1" dirty="0">
                <a:solidFill>
                  <a:srgbClr val="0070C0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 rot="-2104014">
            <a:off x="1119125" y="1172488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985739" y="1485901"/>
            <a:ext cx="15549440" cy="8292072"/>
            <a:chOff x="308288" y="608757"/>
            <a:chExt cx="20732588" cy="11056095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308288" y="610199"/>
              <a:ext cx="20469931" cy="10797208"/>
              <a:chOff x="0" y="0"/>
              <a:chExt cx="3534284" cy="18642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534284" cy="1864217"/>
              </a:xfrm>
              <a:custGeom>
                <a:avLst/>
                <a:gdLst/>
                <a:ahLst/>
                <a:cxnLst/>
                <a:rect l="l" t="t" r="r" b="b"/>
                <a:pathLst>
                  <a:path w="3534284" h="1864217">
                    <a:moveTo>
                      <a:pt x="0" y="0"/>
                    </a:moveTo>
                    <a:lnTo>
                      <a:pt x="3534284" y="0"/>
                    </a:lnTo>
                    <a:lnTo>
                      <a:pt x="3534284" y="1864217"/>
                    </a:lnTo>
                    <a:lnTo>
                      <a:pt x="0" y="186421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534284" cy="18927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77440" y="881254"/>
              <a:ext cx="20463436" cy="10783598"/>
              <a:chOff x="0" y="0"/>
              <a:chExt cx="3533163" cy="186186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533163" cy="1861868"/>
              </a:xfrm>
              <a:custGeom>
                <a:avLst/>
                <a:gdLst/>
                <a:ahLst/>
                <a:cxnLst/>
                <a:rect l="l" t="t" r="r" b="b"/>
                <a:pathLst>
                  <a:path w="3533163" h="1861868">
                    <a:moveTo>
                      <a:pt x="0" y="0"/>
                    </a:moveTo>
                    <a:lnTo>
                      <a:pt x="3533163" y="0"/>
                    </a:lnTo>
                    <a:lnTo>
                      <a:pt x="3533163" y="1861868"/>
                    </a:lnTo>
                    <a:lnTo>
                      <a:pt x="0" y="1861868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533163" cy="18904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601887" y="932326"/>
              <a:ext cx="20414542" cy="10681456"/>
              <a:chOff x="0" y="0"/>
              <a:chExt cx="3524721" cy="184423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524721" cy="1844232"/>
              </a:xfrm>
              <a:custGeom>
                <a:avLst/>
                <a:gdLst/>
                <a:ahLst/>
                <a:cxnLst/>
                <a:rect l="l" t="t" r="r" b="b"/>
                <a:pathLst>
                  <a:path w="3524721" h="1844232">
                    <a:moveTo>
                      <a:pt x="0" y="0"/>
                    </a:moveTo>
                    <a:lnTo>
                      <a:pt x="3524721" y="0"/>
                    </a:lnTo>
                    <a:lnTo>
                      <a:pt x="3524721" y="1844232"/>
                    </a:lnTo>
                    <a:lnTo>
                      <a:pt x="0" y="184423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524721" cy="18728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614938" y="608757"/>
              <a:ext cx="20388440" cy="10977864"/>
              <a:chOff x="0" y="-60556"/>
              <a:chExt cx="3520214" cy="1895409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201601" y="-60556"/>
                <a:ext cx="3062009" cy="1834853"/>
              </a:xfrm>
              <a:custGeom>
                <a:avLst/>
                <a:gdLst/>
                <a:ahLst/>
                <a:cxnLst/>
                <a:rect l="l" t="t" r="r" b="b"/>
                <a:pathLst>
                  <a:path w="3520214" h="1834853">
                    <a:moveTo>
                      <a:pt x="0" y="0"/>
                    </a:moveTo>
                    <a:lnTo>
                      <a:pt x="3520214" y="0"/>
                    </a:lnTo>
                    <a:lnTo>
                      <a:pt x="3520214" y="1834853"/>
                    </a:lnTo>
                    <a:lnTo>
                      <a:pt x="0" y="1834853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pPr algn="just">
                  <a:lnSpc>
                    <a:spcPct val="150000"/>
                  </a:lnSpc>
                </a:pPr>
                <a:r>
                  <a:rPr lang="it-IT" sz="3200" dirty="0"/>
                  <a:t>ABSTRACT: Un uomo di 61 anni accedeva in pronto soccorso per astenia ingravescente e febbre. Si assisteva quindi ad un rapido deterioramento neurologico con necessità di intubazione e trasferimento in terapia intensiva. La radiografia del torace mostrava un quadro di polmonite. L’esame obiettivo neurologico e la puntura lombare permettevano di diagnosticare una meningite. All’ecocardiogramma </a:t>
                </a:r>
                <a:r>
                  <a:rPr lang="it-IT" sz="3200" dirty="0" err="1"/>
                  <a:t>transesofageo</a:t>
                </a:r>
                <a:r>
                  <a:rPr lang="it-IT" sz="3200" dirty="0"/>
                  <a:t> era apprezzabile una vegetazione destruente a carico della valvola mitrale, determinante insufficienza massiva. Alle indagini microbiologiche si riscontrava positività per </a:t>
                </a:r>
                <a:r>
                  <a:rPr lang="it-IT" sz="3200" dirty="0" err="1"/>
                  <a:t>Streptococcus</a:t>
                </a:r>
                <a:r>
                  <a:rPr lang="it-IT" sz="3200" dirty="0"/>
                  <a:t> </a:t>
                </a:r>
                <a:r>
                  <a:rPr lang="it-IT" sz="3200" dirty="0" err="1"/>
                  <a:t>Pneumoniae</a:t>
                </a:r>
                <a:r>
                  <a:rPr lang="it-IT" sz="3200" dirty="0"/>
                  <a:t>. La triade così delineata, sostenuta da infezione pneumococcica, costituisce la sindrome di </a:t>
                </a:r>
                <a:r>
                  <a:rPr lang="it-IT" sz="3200" dirty="0" err="1"/>
                  <a:t>Austrian</a:t>
                </a:r>
                <a:r>
                  <a:rPr lang="it-IT" sz="3200" dirty="0"/>
                  <a:t>, patologia estremamente rara ma con prognosi spesso infausta.</a:t>
                </a:r>
                <a:endParaRPr lang="it-IT" dirty="0"/>
              </a:p>
              <a:p>
                <a:endParaRPr lang="it-IT" dirty="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520214" cy="18634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255195">
            <a:off x="336196" y="8683343"/>
            <a:ext cx="1641981" cy="1923258"/>
          </a:xfrm>
          <a:custGeom>
            <a:avLst/>
            <a:gdLst/>
            <a:ahLst/>
            <a:cxnLst/>
            <a:rect l="l" t="t" r="r" b="b"/>
            <a:pathLst>
              <a:path w="1641981" h="1923258">
                <a:moveTo>
                  <a:pt x="0" y="0"/>
                </a:moveTo>
                <a:lnTo>
                  <a:pt x="1641982" y="0"/>
                </a:lnTo>
                <a:lnTo>
                  <a:pt x="1641982" y="1923258"/>
                </a:lnTo>
                <a:lnTo>
                  <a:pt x="0" y="19232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8"/>
          <p:cNvSpPr txBox="1"/>
          <p:nvPr/>
        </p:nvSpPr>
        <p:spPr>
          <a:xfrm>
            <a:off x="696483" y="408750"/>
            <a:ext cx="6477000" cy="1066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CASI CLINICI</a:t>
            </a:r>
          </a:p>
        </p:txBody>
      </p:sp>
      <p:sp>
        <p:nvSpPr>
          <p:cNvPr id="19" name="Freeform 19"/>
          <p:cNvSpPr/>
          <p:nvPr/>
        </p:nvSpPr>
        <p:spPr>
          <a:xfrm>
            <a:off x="11811000" y="8801098"/>
            <a:ext cx="5448300" cy="1485901"/>
          </a:xfrm>
          <a:custGeom>
            <a:avLst/>
            <a:gdLst/>
            <a:ahLst/>
            <a:cxnLst/>
            <a:rect l="l" t="t" r="r" b="b"/>
            <a:pathLst>
              <a:path w="5729426" h="2278102">
                <a:moveTo>
                  <a:pt x="0" y="0"/>
                </a:moveTo>
                <a:lnTo>
                  <a:pt x="5729426" y="0"/>
                </a:lnTo>
                <a:lnTo>
                  <a:pt x="5729426" y="2278102"/>
                </a:lnTo>
                <a:lnTo>
                  <a:pt x="0" y="22781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0" name="TextBox 20"/>
          <p:cNvSpPr txBox="1"/>
          <p:nvPr/>
        </p:nvSpPr>
        <p:spPr>
          <a:xfrm>
            <a:off x="16806215" y="2609184"/>
            <a:ext cx="2134880" cy="6242744"/>
          </a:xfrm>
          <a:prstGeom prst="rect">
            <a:avLst/>
          </a:prstGeom>
        </p:spPr>
        <p:txBody>
          <a:bodyPr vert="wordArtVert" wrap="square" lIns="0" tIns="0" rIns="0" bIns="0" rtlCol="0" anchor="t">
            <a:spAutoFit/>
          </a:bodyPr>
          <a:lstStyle/>
          <a:p>
            <a:pPr algn="just"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ICOT</a:t>
            </a:r>
          </a:p>
          <a:p>
            <a:pPr algn="just">
              <a:lnSpc>
                <a:spcPts val="7811"/>
              </a:lnSpc>
            </a:pPr>
            <a:endParaRPr lang="en-US" sz="8222" spc="-411" dirty="0">
              <a:solidFill>
                <a:srgbClr val="A30000"/>
              </a:solidFill>
              <a:latin typeface="League Spartan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3908079" y="1471103"/>
            <a:ext cx="3768602" cy="880911"/>
          </a:xfrm>
          <a:custGeom>
            <a:avLst/>
            <a:gdLst/>
            <a:ahLst/>
            <a:cxnLst/>
            <a:rect l="l" t="t" r="r" b="b"/>
            <a:pathLst>
              <a:path w="3768602" h="880911">
                <a:moveTo>
                  <a:pt x="0" y="0"/>
                </a:moveTo>
                <a:lnTo>
                  <a:pt x="3768603" y="0"/>
                </a:lnTo>
                <a:lnTo>
                  <a:pt x="3768603" y="880910"/>
                </a:lnTo>
                <a:lnTo>
                  <a:pt x="0" y="8809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913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 rot="-2104014">
            <a:off x="1119125" y="1172488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754523" y="1029333"/>
            <a:ext cx="15994251" cy="9170339"/>
            <a:chOff x="0" y="0"/>
            <a:chExt cx="21325669" cy="12227118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308288" y="610199"/>
              <a:ext cx="20469931" cy="10797208"/>
              <a:chOff x="0" y="0"/>
              <a:chExt cx="3534284" cy="18642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534284" cy="1864217"/>
              </a:xfrm>
              <a:custGeom>
                <a:avLst/>
                <a:gdLst/>
                <a:ahLst/>
                <a:cxnLst/>
                <a:rect l="l" t="t" r="r" b="b"/>
                <a:pathLst>
                  <a:path w="3534284" h="1864217">
                    <a:moveTo>
                      <a:pt x="0" y="0"/>
                    </a:moveTo>
                    <a:lnTo>
                      <a:pt x="3534284" y="0"/>
                    </a:lnTo>
                    <a:lnTo>
                      <a:pt x="3534284" y="1864217"/>
                    </a:lnTo>
                    <a:lnTo>
                      <a:pt x="0" y="186421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534284" cy="18927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77440" y="881254"/>
              <a:ext cx="20463436" cy="10783598"/>
              <a:chOff x="0" y="0"/>
              <a:chExt cx="3533163" cy="186186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533163" cy="1861868"/>
              </a:xfrm>
              <a:custGeom>
                <a:avLst/>
                <a:gdLst/>
                <a:ahLst/>
                <a:cxnLst/>
                <a:rect l="l" t="t" r="r" b="b"/>
                <a:pathLst>
                  <a:path w="3533163" h="1861868">
                    <a:moveTo>
                      <a:pt x="0" y="0"/>
                    </a:moveTo>
                    <a:lnTo>
                      <a:pt x="3533163" y="0"/>
                    </a:lnTo>
                    <a:lnTo>
                      <a:pt x="3533163" y="1861868"/>
                    </a:lnTo>
                    <a:lnTo>
                      <a:pt x="0" y="1861868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533163" cy="18904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601887" y="932326"/>
              <a:ext cx="20414542" cy="10681456"/>
              <a:chOff x="0" y="0"/>
              <a:chExt cx="3524721" cy="184423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524721" cy="1844232"/>
              </a:xfrm>
              <a:custGeom>
                <a:avLst/>
                <a:gdLst/>
                <a:ahLst/>
                <a:cxnLst/>
                <a:rect l="l" t="t" r="r" b="b"/>
                <a:pathLst>
                  <a:path w="3524721" h="1844232">
                    <a:moveTo>
                      <a:pt x="0" y="0"/>
                    </a:moveTo>
                    <a:lnTo>
                      <a:pt x="3524721" y="0"/>
                    </a:lnTo>
                    <a:lnTo>
                      <a:pt x="3524721" y="1844232"/>
                    </a:lnTo>
                    <a:lnTo>
                      <a:pt x="0" y="184423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524721" cy="18728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614938" y="959486"/>
              <a:ext cx="20388440" cy="10627135"/>
              <a:chOff x="0" y="0"/>
              <a:chExt cx="3520214" cy="183485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520214" cy="1834853"/>
              </a:xfrm>
              <a:custGeom>
                <a:avLst/>
                <a:gdLst/>
                <a:ahLst/>
                <a:cxnLst/>
                <a:rect l="l" t="t" r="r" b="b"/>
                <a:pathLst>
                  <a:path w="3520214" h="1834853">
                    <a:moveTo>
                      <a:pt x="0" y="0"/>
                    </a:moveTo>
                    <a:lnTo>
                      <a:pt x="3520214" y="0"/>
                    </a:lnTo>
                    <a:lnTo>
                      <a:pt x="3520214" y="1834853"/>
                    </a:lnTo>
                    <a:lnTo>
                      <a:pt x="0" y="1834853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520214" cy="18634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255195">
            <a:off x="336196" y="8683343"/>
            <a:ext cx="1641981" cy="1923258"/>
          </a:xfrm>
          <a:custGeom>
            <a:avLst/>
            <a:gdLst/>
            <a:ahLst/>
            <a:cxnLst/>
            <a:rect l="l" t="t" r="r" b="b"/>
            <a:pathLst>
              <a:path w="1641981" h="1923258">
                <a:moveTo>
                  <a:pt x="0" y="0"/>
                </a:moveTo>
                <a:lnTo>
                  <a:pt x="1641982" y="0"/>
                </a:lnTo>
                <a:lnTo>
                  <a:pt x="1641982" y="1923258"/>
                </a:lnTo>
                <a:lnTo>
                  <a:pt x="0" y="19232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8"/>
          <p:cNvSpPr txBox="1"/>
          <p:nvPr/>
        </p:nvSpPr>
        <p:spPr>
          <a:xfrm>
            <a:off x="696483" y="408750"/>
            <a:ext cx="6477000" cy="1066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CASI CLINICI</a:t>
            </a:r>
          </a:p>
        </p:txBody>
      </p:sp>
      <p:sp>
        <p:nvSpPr>
          <p:cNvPr id="19" name="Freeform 19"/>
          <p:cNvSpPr/>
          <p:nvPr/>
        </p:nvSpPr>
        <p:spPr>
          <a:xfrm>
            <a:off x="11529874" y="8008898"/>
            <a:ext cx="5729426" cy="2278102"/>
          </a:xfrm>
          <a:custGeom>
            <a:avLst/>
            <a:gdLst/>
            <a:ahLst/>
            <a:cxnLst/>
            <a:rect l="l" t="t" r="r" b="b"/>
            <a:pathLst>
              <a:path w="5729426" h="2278102">
                <a:moveTo>
                  <a:pt x="0" y="0"/>
                </a:moveTo>
                <a:lnTo>
                  <a:pt x="5729426" y="0"/>
                </a:lnTo>
                <a:lnTo>
                  <a:pt x="5729426" y="2278102"/>
                </a:lnTo>
                <a:lnTo>
                  <a:pt x="0" y="22781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0" name="TextBox 20"/>
          <p:cNvSpPr txBox="1"/>
          <p:nvPr/>
        </p:nvSpPr>
        <p:spPr>
          <a:xfrm>
            <a:off x="16806215" y="2609184"/>
            <a:ext cx="2134880" cy="6242744"/>
          </a:xfrm>
          <a:prstGeom prst="rect">
            <a:avLst/>
          </a:prstGeom>
        </p:spPr>
        <p:txBody>
          <a:bodyPr vert="wordArtVert" wrap="square" lIns="0" tIns="0" rIns="0" bIns="0" rtlCol="0" anchor="t">
            <a:spAutoFit/>
          </a:bodyPr>
          <a:lstStyle/>
          <a:p>
            <a:pPr algn="just"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ICOT</a:t>
            </a:r>
          </a:p>
          <a:p>
            <a:pPr algn="just">
              <a:lnSpc>
                <a:spcPts val="7811"/>
              </a:lnSpc>
            </a:pPr>
            <a:endParaRPr lang="en-US" sz="8222" spc="-411" dirty="0">
              <a:solidFill>
                <a:srgbClr val="A30000"/>
              </a:solidFill>
              <a:latin typeface="League Spartan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3908079" y="1471103"/>
            <a:ext cx="3768602" cy="880911"/>
          </a:xfrm>
          <a:custGeom>
            <a:avLst/>
            <a:gdLst/>
            <a:ahLst/>
            <a:cxnLst/>
            <a:rect l="l" t="t" r="r" b="b"/>
            <a:pathLst>
              <a:path w="3768602" h="880911">
                <a:moveTo>
                  <a:pt x="0" y="0"/>
                </a:moveTo>
                <a:lnTo>
                  <a:pt x="3768603" y="0"/>
                </a:lnTo>
                <a:lnTo>
                  <a:pt x="3768603" y="880910"/>
                </a:lnTo>
                <a:lnTo>
                  <a:pt x="0" y="8809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8A1576F-E1DB-AA4C-3D47-31C45B2CD8B5}"/>
              </a:ext>
            </a:extLst>
          </p:cNvPr>
          <p:cNvSpPr txBox="1"/>
          <p:nvPr/>
        </p:nvSpPr>
        <p:spPr>
          <a:xfrm>
            <a:off x="1694746" y="2165061"/>
            <a:ext cx="124022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Figura 1: Vegetazione endocarditica a livello della valvola mitrale. Ecocardiogramma </a:t>
            </a:r>
            <a:r>
              <a:rPr lang="it-IT" sz="4000" dirty="0" err="1"/>
              <a:t>transesofageo</a:t>
            </a:r>
            <a:r>
              <a:rPr lang="it-IT" sz="4000" dirty="0"/>
              <a:t>, proiezione 2 camere</a:t>
            </a:r>
          </a:p>
        </p:txBody>
      </p:sp>
      <p:pic>
        <p:nvPicPr>
          <p:cNvPr id="24" name="Immagine 23" descr="Immagine che contiene Imaging medicale, Ecografia ostetrica, radiologia, Radiografia medica&#10;&#10;Descrizione generata automaticamente">
            <a:extLst>
              <a:ext uri="{FF2B5EF4-FFF2-40B4-BE49-F238E27FC236}">
                <a16:creationId xmlns:a16="http://schemas.microsoft.com/office/drawing/2014/main" id="{ADE84BCE-BD15-8CC6-A2CC-797271421EF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6" r="14764"/>
          <a:stretch/>
        </p:blipFill>
        <p:spPr bwMode="auto">
          <a:xfrm>
            <a:off x="3810000" y="3612536"/>
            <a:ext cx="8551384" cy="59464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6125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 rot="-2104014">
            <a:off x="1119125" y="1172488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754523" y="1029333"/>
            <a:ext cx="15994251" cy="9170339"/>
            <a:chOff x="0" y="0"/>
            <a:chExt cx="21325669" cy="12227118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308288" y="610199"/>
              <a:ext cx="20469931" cy="10797208"/>
              <a:chOff x="0" y="0"/>
              <a:chExt cx="3534284" cy="18642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534284" cy="1864217"/>
              </a:xfrm>
              <a:custGeom>
                <a:avLst/>
                <a:gdLst/>
                <a:ahLst/>
                <a:cxnLst/>
                <a:rect l="l" t="t" r="r" b="b"/>
                <a:pathLst>
                  <a:path w="3534284" h="1864217">
                    <a:moveTo>
                      <a:pt x="0" y="0"/>
                    </a:moveTo>
                    <a:lnTo>
                      <a:pt x="3534284" y="0"/>
                    </a:lnTo>
                    <a:lnTo>
                      <a:pt x="3534284" y="1864217"/>
                    </a:lnTo>
                    <a:lnTo>
                      <a:pt x="0" y="186421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534284" cy="18927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77440" y="881254"/>
              <a:ext cx="20463436" cy="10783598"/>
              <a:chOff x="0" y="0"/>
              <a:chExt cx="3533163" cy="186186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533163" cy="1861868"/>
              </a:xfrm>
              <a:custGeom>
                <a:avLst/>
                <a:gdLst/>
                <a:ahLst/>
                <a:cxnLst/>
                <a:rect l="l" t="t" r="r" b="b"/>
                <a:pathLst>
                  <a:path w="3533163" h="1861868">
                    <a:moveTo>
                      <a:pt x="0" y="0"/>
                    </a:moveTo>
                    <a:lnTo>
                      <a:pt x="3533163" y="0"/>
                    </a:lnTo>
                    <a:lnTo>
                      <a:pt x="3533163" y="1861868"/>
                    </a:lnTo>
                    <a:lnTo>
                      <a:pt x="0" y="1861868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533163" cy="18904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601887" y="932326"/>
              <a:ext cx="20414542" cy="10681456"/>
              <a:chOff x="0" y="0"/>
              <a:chExt cx="3524721" cy="184423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524721" cy="1844232"/>
              </a:xfrm>
              <a:custGeom>
                <a:avLst/>
                <a:gdLst/>
                <a:ahLst/>
                <a:cxnLst/>
                <a:rect l="l" t="t" r="r" b="b"/>
                <a:pathLst>
                  <a:path w="3524721" h="1844232">
                    <a:moveTo>
                      <a:pt x="0" y="0"/>
                    </a:moveTo>
                    <a:lnTo>
                      <a:pt x="3524721" y="0"/>
                    </a:lnTo>
                    <a:lnTo>
                      <a:pt x="3524721" y="1844232"/>
                    </a:lnTo>
                    <a:lnTo>
                      <a:pt x="0" y="184423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524721" cy="18728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614938" y="959486"/>
              <a:ext cx="20388440" cy="10627135"/>
              <a:chOff x="0" y="0"/>
              <a:chExt cx="3520214" cy="183485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520214" cy="1834853"/>
              </a:xfrm>
              <a:custGeom>
                <a:avLst/>
                <a:gdLst/>
                <a:ahLst/>
                <a:cxnLst/>
                <a:rect l="l" t="t" r="r" b="b"/>
                <a:pathLst>
                  <a:path w="3520214" h="1834853">
                    <a:moveTo>
                      <a:pt x="0" y="0"/>
                    </a:moveTo>
                    <a:lnTo>
                      <a:pt x="3520214" y="0"/>
                    </a:lnTo>
                    <a:lnTo>
                      <a:pt x="3520214" y="1834853"/>
                    </a:lnTo>
                    <a:lnTo>
                      <a:pt x="0" y="1834853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520214" cy="18634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255195">
            <a:off x="336196" y="8683343"/>
            <a:ext cx="1641981" cy="1923258"/>
          </a:xfrm>
          <a:custGeom>
            <a:avLst/>
            <a:gdLst/>
            <a:ahLst/>
            <a:cxnLst/>
            <a:rect l="l" t="t" r="r" b="b"/>
            <a:pathLst>
              <a:path w="1641981" h="1923258">
                <a:moveTo>
                  <a:pt x="0" y="0"/>
                </a:moveTo>
                <a:lnTo>
                  <a:pt x="1641982" y="0"/>
                </a:lnTo>
                <a:lnTo>
                  <a:pt x="1641982" y="1923258"/>
                </a:lnTo>
                <a:lnTo>
                  <a:pt x="0" y="19232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8"/>
          <p:cNvSpPr txBox="1"/>
          <p:nvPr/>
        </p:nvSpPr>
        <p:spPr>
          <a:xfrm>
            <a:off x="696483" y="408750"/>
            <a:ext cx="6477000" cy="1066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CASI CLINICI</a:t>
            </a:r>
          </a:p>
        </p:txBody>
      </p:sp>
      <p:sp>
        <p:nvSpPr>
          <p:cNvPr id="19" name="Freeform 19"/>
          <p:cNvSpPr/>
          <p:nvPr/>
        </p:nvSpPr>
        <p:spPr>
          <a:xfrm>
            <a:off x="11529874" y="8008898"/>
            <a:ext cx="5729426" cy="2278102"/>
          </a:xfrm>
          <a:custGeom>
            <a:avLst/>
            <a:gdLst/>
            <a:ahLst/>
            <a:cxnLst/>
            <a:rect l="l" t="t" r="r" b="b"/>
            <a:pathLst>
              <a:path w="5729426" h="2278102">
                <a:moveTo>
                  <a:pt x="0" y="0"/>
                </a:moveTo>
                <a:lnTo>
                  <a:pt x="5729426" y="0"/>
                </a:lnTo>
                <a:lnTo>
                  <a:pt x="5729426" y="2278102"/>
                </a:lnTo>
                <a:lnTo>
                  <a:pt x="0" y="22781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0" name="TextBox 20"/>
          <p:cNvSpPr txBox="1"/>
          <p:nvPr/>
        </p:nvSpPr>
        <p:spPr>
          <a:xfrm>
            <a:off x="16806215" y="2609184"/>
            <a:ext cx="2134880" cy="6242744"/>
          </a:xfrm>
          <a:prstGeom prst="rect">
            <a:avLst/>
          </a:prstGeom>
        </p:spPr>
        <p:txBody>
          <a:bodyPr vert="wordArtVert" wrap="square" lIns="0" tIns="0" rIns="0" bIns="0" rtlCol="0" anchor="t">
            <a:spAutoFit/>
          </a:bodyPr>
          <a:lstStyle/>
          <a:p>
            <a:pPr algn="just"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ICOT</a:t>
            </a:r>
          </a:p>
          <a:p>
            <a:pPr algn="just">
              <a:lnSpc>
                <a:spcPts val="7811"/>
              </a:lnSpc>
            </a:pPr>
            <a:endParaRPr lang="en-US" sz="8222" spc="-411" dirty="0">
              <a:solidFill>
                <a:srgbClr val="A30000"/>
              </a:solidFill>
              <a:latin typeface="League Spartan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3908079" y="1471103"/>
            <a:ext cx="3768602" cy="880911"/>
          </a:xfrm>
          <a:custGeom>
            <a:avLst/>
            <a:gdLst/>
            <a:ahLst/>
            <a:cxnLst/>
            <a:rect l="l" t="t" r="r" b="b"/>
            <a:pathLst>
              <a:path w="3768602" h="880911">
                <a:moveTo>
                  <a:pt x="0" y="0"/>
                </a:moveTo>
                <a:lnTo>
                  <a:pt x="3768603" y="0"/>
                </a:lnTo>
                <a:lnTo>
                  <a:pt x="3768603" y="880910"/>
                </a:lnTo>
                <a:lnTo>
                  <a:pt x="0" y="8809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8A1576F-E1DB-AA4C-3D47-31C45B2CD8B5}"/>
              </a:ext>
            </a:extLst>
          </p:cNvPr>
          <p:cNvSpPr txBox="1"/>
          <p:nvPr/>
        </p:nvSpPr>
        <p:spPr>
          <a:xfrm>
            <a:off x="1694746" y="2165061"/>
            <a:ext cx="136976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Figura 2: vegetazione endocarditica a livello della valvola mitrale. Ecocardiogramma </a:t>
            </a:r>
            <a:r>
              <a:rPr lang="it-IT" sz="4000" dirty="0" err="1"/>
              <a:t>transesofageo</a:t>
            </a:r>
            <a:r>
              <a:rPr lang="it-IT" sz="4000" dirty="0"/>
              <a:t>, proiezione 4 camere. 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C9A586B6-648F-A535-AC59-D957E16D5E8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1" r="15388"/>
          <a:stretch/>
        </p:blipFill>
        <p:spPr bwMode="auto">
          <a:xfrm>
            <a:off x="2632905" y="3676359"/>
            <a:ext cx="7975984" cy="57365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8091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 rot="-2104014">
            <a:off x="1119125" y="1172488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754523" y="1029333"/>
            <a:ext cx="15994251" cy="9170339"/>
            <a:chOff x="0" y="0"/>
            <a:chExt cx="21325669" cy="12227118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308288" y="610199"/>
              <a:ext cx="20469931" cy="10797208"/>
              <a:chOff x="0" y="0"/>
              <a:chExt cx="3534284" cy="18642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534284" cy="1864217"/>
              </a:xfrm>
              <a:custGeom>
                <a:avLst/>
                <a:gdLst/>
                <a:ahLst/>
                <a:cxnLst/>
                <a:rect l="l" t="t" r="r" b="b"/>
                <a:pathLst>
                  <a:path w="3534284" h="1864217">
                    <a:moveTo>
                      <a:pt x="0" y="0"/>
                    </a:moveTo>
                    <a:lnTo>
                      <a:pt x="3534284" y="0"/>
                    </a:lnTo>
                    <a:lnTo>
                      <a:pt x="3534284" y="1864217"/>
                    </a:lnTo>
                    <a:lnTo>
                      <a:pt x="0" y="186421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534284" cy="18927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77440" y="881254"/>
              <a:ext cx="20463436" cy="10783598"/>
              <a:chOff x="0" y="0"/>
              <a:chExt cx="3533163" cy="186186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533163" cy="1861868"/>
              </a:xfrm>
              <a:custGeom>
                <a:avLst/>
                <a:gdLst/>
                <a:ahLst/>
                <a:cxnLst/>
                <a:rect l="l" t="t" r="r" b="b"/>
                <a:pathLst>
                  <a:path w="3533163" h="1861868">
                    <a:moveTo>
                      <a:pt x="0" y="0"/>
                    </a:moveTo>
                    <a:lnTo>
                      <a:pt x="3533163" y="0"/>
                    </a:lnTo>
                    <a:lnTo>
                      <a:pt x="3533163" y="1861868"/>
                    </a:lnTo>
                    <a:lnTo>
                      <a:pt x="0" y="1861868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533163" cy="18904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601887" y="932326"/>
              <a:ext cx="20414542" cy="10681456"/>
              <a:chOff x="0" y="0"/>
              <a:chExt cx="3524721" cy="184423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524721" cy="1844232"/>
              </a:xfrm>
              <a:custGeom>
                <a:avLst/>
                <a:gdLst/>
                <a:ahLst/>
                <a:cxnLst/>
                <a:rect l="l" t="t" r="r" b="b"/>
                <a:pathLst>
                  <a:path w="3524721" h="1844232">
                    <a:moveTo>
                      <a:pt x="0" y="0"/>
                    </a:moveTo>
                    <a:lnTo>
                      <a:pt x="3524721" y="0"/>
                    </a:lnTo>
                    <a:lnTo>
                      <a:pt x="3524721" y="1844232"/>
                    </a:lnTo>
                    <a:lnTo>
                      <a:pt x="0" y="184423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524721" cy="18728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614938" y="959486"/>
              <a:ext cx="20388440" cy="10627135"/>
              <a:chOff x="0" y="0"/>
              <a:chExt cx="3520214" cy="183485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520214" cy="1834853"/>
              </a:xfrm>
              <a:custGeom>
                <a:avLst/>
                <a:gdLst/>
                <a:ahLst/>
                <a:cxnLst/>
                <a:rect l="l" t="t" r="r" b="b"/>
                <a:pathLst>
                  <a:path w="3520214" h="1834853">
                    <a:moveTo>
                      <a:pt x="0" y="0"/>
                    </a:moveTo>
                    <a:lnTo>
                      <a:pt x="3520214" y="0"/>
                    </a:lnTo>
                    <a:lnTo>
                      <a:pt x="3520214" y="1834853"/>
                    </a:lnTo>
                    <a:lnTo>
                      <a:pt x="0" y="1834853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520214" cy="18634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255195">
            <a:off x="336196" y="8683343"/>
            <a:ext cx="1641981" cy="1923258"/>
          </a:xfrm>
          <a:custGeom>
            <a:avLst/>
            <a:gdLst/>
            <a:ahLst/>
            <a:cxnLst/>
            <a:rect l="l" t="t" r="r" b="b"/>
            <a:pathLst>
              <a:path w="1641981" h="1923258">
                <a:moveTo>
                  <a:pt x="0" y="0"/>
                </a:moveTo>
                <a:lnTo>
                  <a:pt x="1641982" y="0"/>
                </a:lnTo>
                <a:lnTo>
                  <a:pt x="1641982" y="1923258"/>
                </a:lnTo>
                <a:lnTo>
                  <a:pt x="0" y="19232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8"/>
          <p:cNvSpPr txBox="1"/>
          <p:nvPr/>
        </p:nvSpPr>
        <p:spPr>
          <a:xfrm>
            <a:off x="696483" y="408750"/>
            <a:ext cx="6477000" cy="1066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CASI CLINICI</a:t>
            </a:r>
          </a:p>
        </p:txBody>
      </p:sp>
      <p:sp>
        <p:nvSpPr>
          <p:cNvPr id="19" name="Freeform 19"/>
          <p:cNvSpPr/>
          <p:nvPr/>
        </p:nvSpPr>
        <p:spPr>
          <a:xfrm>
            <a:off x="11529874" y="8008898"/>
            <a:ext cx="5729426" cy="2278102"/>
          </a:xfrm>
          <a:custGeom>
            <a:avLst/>
            <a:gdLst/>
            <a:ahLst/>
            <a:cxnLst/>
            <a:rect l="l" t="t" r="r" b="b"/>
            <a:pathLst>
              <a:path w="5729426" h="2278102">
                <a:moveTo>
                  <a:pt x="0" y="0"/>
                </a:moveTo>
                <a:lnTo>
                  <a:pt x="5729426" y="0"/>
                </a:lnTo>
                <a:lnTo>
                  <a:pt x="5729426" y="2278102"/>
                </a:lnTo>
                <a:lnTo>
                  <a:pt x="0" y="22781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0" name="TextBox 20"/>
          <p:cNvSpPr txBox="1"/>
          <p:nvPr/>
        </p:nvSpPr>
        <p:spPr>
          <a:xfrm>
            <a:off x="16806215" y="2609184"/>
            <a:ext cx="2134880" cy="6242744"/>
          </a:xfrm>
          <a:prstGeom prst="rect">
            <a:avLst/>
          </a:prstGeom>
        </p:spPr>
        <p:txBody>
          <a:bodyPr vert="wordArtVert" wrap="square" lIns="0" tIns="0" rIns="0" bIns="0" rtlCol="0" anchor="t">
            <a:spAutoFit/>
          </a:bodyPr>
          <a:lstStyle/>
          <a:p>
            <a:pPr algn="just"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ICOT</a:t>
            </a:r>
          </a:p>
          <a:p>
            <a:pPr algn="just">
              <a:lnSpc>
                <a:spcPts val="7811"/>
              </a:lnSpc>
            </a:pPr>
            <a:endParaRPr lang="en-US" sz="8222" spc="-411" dirty="0">
              <a:solidFill>
                <a:srgbClr val="A30000"/>
              </a:solidFill>
              <a:latin typeface="League Spartan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3908079" y="1471103"/>
            <a:ext cx="3768602" cy="880911"/>
          </a:xfrm>
          <a:custGeom>
            <a:avLst/>
            <a:gdLst/>
            <a:ahLst/>
            <a:cxnLst/>
            <a:rect l="l" t="t" r="r" b="b"/>
            <a:pathLst>
              <a:path w="3768602" h="880911">
                <a:moveTo>
                  <a:pt x="0" y="0"/>
                </a:moveTo>
                <a:lnTo>
                  <a:pt x="3768603" y="0"/>
                </a:lnTo>
                <a:lnTo>
                  <a:pt x="3768603" y="880910"/>
                </a:lnTo>
                <a:lnTo>
                  <a:pt x="0" y="8809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8A1576F-E1DB-AA4C-3D47-31C45B2CD8B5}"/>
              </a:ext>
            </a:extLst>
          </p:cNvPr>
          <p:cNvSpPr txBox="1"/>
          <p:nvPr/>
        </p:nvSpPr>
        <p:spPr>
          <a:xfrm>
            <a:off x="1694746" y="2165061"/>
            <a:ext cx="93936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/>
              <a:t>Figura 3: </a:t>
            </a:r>
            <a:r>
              <a:rPr lang="it-IT" sz="4000" dirty="0" err="1"/>
              <a:t>Cerebrite</a:t>
            </a:r>
            <a:r>
              <a:rPr lang="it-IT" sz="4000" dirty="0"/>
              <a:t> occipitale. RMN encefalo.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E35D7ADE-364D-7D45-76A0-FB6B46BEB4A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624" y="2917232"/>
            <a:ext cx="5729426" cy="66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36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213</Words>
  <Application>Microsoft Macintosh PowerPoint</Application>
  <PresentationFormat>Personalizzato</PresentationFormat>
  <Paragraphs>19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Aptos</vt:lpstr>
      <vt:lpstr>Arial</vt:lpstr>
      <vt:lpstr>League Spartan</vt:lpstr>
      <vt:lpstr>Calibri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Scientist Corner</dc:title>
  <cp:lastModifiedBy>ENRICO GUIDO SPINONI</cp:lastModifiedBy>
  <cp:revision>6</cp:revision>
  <dcterms:created xsi:type="dcterms:W3CDTF">2006-08-16T00:00:00Z</dcterms:created>
  <dcterms:modified xsi:type="dcterms:W3CDTF">2024-04-27T10:46:03Z</dcterms:modified>
  <dc:identifier>DAF-3TDFZOk</dc:identifier>
</cp:coreProperties>
</file>