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61" r:id="rId5"/>
    <p:sldId id="260" r:id="rId6"/>
  </p:sldIdLst>
  <p:sldSz cx="18288000" cy="10287000"/>
  <p:notesSz cx="6858000" cy="9144000"/>
  <p:embeddedFontLst>
    <p:embeddedFont>
      <p:font typeface="Aptos" panose="020B0004020202020204" pitchFamily="34" charset="0"/>
      <p:regular r:id="rId7"/>
      <p:bold r:id="rId8"/>
      <p:italic r:id="rId9"/>
      <p:boldItalic r:id="rId10"/>
    </p:embeddedFont>
    <p:embeddedFont>
      <p:font typeface="Calibri" panose="020F0502020204030204" pitchFamily="34" charset="0"/>
      <p:regular r:id="rId11"/>
      <p:bold r:id="rId12"/>
      <p:italic r:id="rId13"/>
      <p:boldItalic r:id="rId14"/>
    </p:embeddedFont>
    <p:embeddedFont>
      <p:font typeface="League Spartan" pitchFamily="2" charset="77"/>
      <p:regular r:id="rId15"/>
      <p:bold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58" autoAdjust="0"/>
    <p:restoredTop sz="94603" autoAdjust="0"/>
  </p:normalViewPr>
  <p:slideViewPr>
    <p:cSldViewPr>
      <p:cViewPr varScale="1">
        <p:scale>
          <a:sx n="68" d="100"/>
          <a:sy n="68" d="100"/>
        </p:scale>
        <p:origin x="848"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0.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font" Target="fonts/font9.fntdata"/><Relationship Id="rId10" Type="http://schemas.openxmlformats.org/officeDocument/2006/relationships/font" Target="fonts/font4.fntdata"/><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tiff"/></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it-IT"/>
          </a:p>
        </p:txBody>
      </p:sp>
      <p:sp>
        <p:nvSpPr>
          <p:cNvPr id="3" name="Freeform 3"/>
          <p:cNvSpPr/>
          <p:nvPr/>
        </p:nvSpPr>
        <p:spPr>
          <a:xfrm rot="-2104014">
            <a:off x="1119125" y="1172488"/>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grpSp>
        <p:nvGrpSpPr>
          <p:cNvPr id="4" name="Group 4"/>
          <p:cNvGrpSpPr/>
          <p:nvPr/>
        </p:nvGrpSpPr>
        <p:grpSpPr>
          <a:xfrm>
            <a:off x="754523" y="1029333"/>
            <a:ext cx="15994251" cy="9170339"/>
            <a:chOff x="0" y="0"/>
            <a:chExt cx="21325669" cy="12227118"/>
          </a:xfrm>
        </p:grpSpPr>
        <p:grpSp>
          <p:nvGrpSpPr>
            <p:cNvPr id="5" name="Group 5"/>
            <p:cNvGrpSpPr/>
            <p:nvPr/>
          </p:nvGrpSpPr>
          <p:grpSpPr>
            <a:xfrm rot="-208414">
              <a:off x="308288" y="610199"/>
              <a:ext cx="20469931" cy="10797208"/>
              <a:chOff x="0" y="0"/>
              <a:chExt cx="3534284" cy="1864217"/>
            </a:xfrm>
          </p:grpSpPr>
          <p:sp>
            <p:nvSpPr>
              <p:cNvPr id="6" name="Freeform 6"/>
              <p:cNvSpPr/>
              <p:nvPr/>
            </p:nvSpPr>
            <p:spPr>
              <a:xfrm>
                <a:off x="0" y="0"/>
                <a:ext cx="3534284" cy="1864217"/>
              </a:xfrm>
              <a:custGeom>
                <a:avLst/>
                <a:gdLst/>
                <a:ahLst/>
                <a:cxnLst/>
                <a:rect l="l" t="t" r="r" b="b"/>
                <a:pathLst>
                  <a:path w="3534284" h="1864217">
                    <a:moveTo>
                      <a:pt x="0" y="0"/>
                    </a:moveTo>
                    <a:lnTo>
                      <a:pt x="3534284" y="0"/>
                    </a:lnTo>
                    <a:lnTo>
                      <a:pt x="3534284" y="1864217"/>
                    </a:lnTo>
                    <a:lnTo>
                      <a:pt x="0" y="1864217"/>
                    </a:lnTo>
                    <a:close/>
                  </a:path>
                </a:pathLst>
              </a:custGeom>
              <a:solidFill>
                <a:srgbClr val="FFFFFF"/>
              </a:solidFill>
              <a:ln w="38100" cap="sq">
                <a:solidFill>
                  <a:srgbClr val="3D4984"/>
                </a:solidFill>
                <a:prstDash val="solid"/>
                <a:miter/>
              </a:ln>
            </p:spPr>
            <p:txBody>
              <a:bodyPr/>
              <a:lstStyle/>
              <a:p>
                <a:endParaRPr lang="it-IT"/>
              </a:p>
            </p:txBody>
          </p:sp>
          <p:sp>
            <p:nvSpPr>
              <p:cNvPr id="7" name="TextBox 7"/>
              <p:cNvSpPr txBox="1"/>
              <p:nvPr/>
            </p:nvSpPr>
            <p:spPr>
              <a:xfrm>
                <a:off x="0" y="-28575"/>
                <a:ext cx="3534284" cy="189279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577440" y="881254"/>
              <a:ext cx="20463436" cy="10783598"/>
              <a:chOff x="0" y="0"/>
              <a:chExt cx="3533163" cy="1861868"/>
            </a:xfrm>
          </p:grpSpPr>
          <p:sp>
            <p:nvSpPr>
              <p:cNvPr id="9" name="Freeform 9"/>
              <p:cNvSpPr/>
              <p:nvPr/>
            </p:nvSpPr>
            <p:spPr>
              <a:xfrm>
                <a:off x="0" y="0"/>
                <a:ext cx="3533163" cy="1861868"/>
              </a:xfrm>
              <a:custGeom>
                <a:avLst/>
                <a:gdLst/>
                <a:ahLst/>
                <a:cxnLst/>
                <a:rect l="l" t="t" r="r" b="b"/>
                <a:pathLst>
                  <a:path w="3533163" h="1861868">
                    <a:moveTo>
                      <a:pt x="0" y="0"/>
                    </a:moveTo>
                    <a:lnTo>
                      <a:pt x="3533163" y="0"/>
                    </a:lnTo>
                    <a:lnTo>
                      <a:pt x="3533163" y="1861868"/>
                    </a:lnTo>
                    <a:lnTo>
                      <a:pt x="0" y="1861868"/>
                    </a:lnTo>
                    <a:close/>
                  </a:path>
                </a:pathLst>
              </a:custGeom>
              <a:solidFill>
                <a:srgbClr val="FFFFFF"/>
              </a:solidFill>
              <a:ln w="38100" cap="sq">
                <a:solidFill>
                  <a:srgbClr val="3D4984"/>
                </a:solidFill>
                <a:prstDash val="solid"/>
                <a:miter/>
              </a:ln>
            </p:spPr>
            <p:txBody>
              <a:bodyPr/>
              <a:lstStyle/>
              <a:p>
                <a:endParaRPr lang="it-IT"/>
              </a:p>
            </p:txBody>
          </p:sp>
          <p:sp>
            <p:nvSpPr>
              <p:cNvPr id="10" name="TextBox 10"/>
              <p:cNvSpPr txBox="1"/>
              <p:nvPr/>
            </p:nvSpPr>
            <p:spPr>
              <a:xfrm>
                <a:off x="0" y="-28575"/>
                <a:ext cx="3533163" cy="1890443"/>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66823">
              <a:off x="601887" y="932326"/>
              <a:ext cx="20414542" cy="10681456"/>
              <a:chOff x="0" y="0"/>
              <a:chExt cx="3524721" cy="1844232"/>
            </a:xfrm>
          </p:grpSpPr>
          <p:sp>
            <p:nvSpPr>
              <p:cNvPr id="12" name="Freeform 12"/>
              <p:cNvSpPr/>
              <p:nvPr/>
            </p:nvSpPr>
            <p:spPr>
              <a:xfrm>
                <a:off x="0" y="0"/>
                <a:ext cx="3524721" cy="1844232"/>
              </a:xfrm>
              <a:custGeom>
                <a:avLst/>
                <a:gdLst/>
                <a:ahLst/>
                <a:cxnLst/>
                <a:rect l="l" t="t" r="r" b="b"/>
                <a:pathLst>
                  <a:path w="3524721" h="1844232">
                    <a:moveTo>
                      <a:pt x="0" y="0"/>
                    </a:moveTo>
                    <a:lnTo>
                      <a:pt x="3524721" y="0"/>
                    </a:lnTo>
                    <a:lnTo>
                      <a:pt x="3524721" y="1844232"/>
                    </a:lnTo>
                    <a:lnTo>
                      <a:pt x="0" y="1844232"/>
                    </a:lnTo>
                    <a:close/>
                  </a:path>
                </a:pathLst>
              </a:custGeom>
              <a:solidFill>
                <a:srgbClr val="FFFFFF"/>
              </a:solidFill>
              <a:ln w="38100" cap="sq">
                <a:solidFill>
                  <a:srgbClr val="3D4984"/>
                </a:solidFill>
                <a:prstDash val="solid"/>
                <a:miter/>
              </a:ln>
            </p:spPr>
            <p:txBody>
              <a:bodyPr/>
              <a:lstStyle/>
              <a:p>
                <a:endParaRPr lang="it-IT"/>
              </a:p>
            </p:txBody>
          </p:sp>
          <p:sp>
            <p:nvSpPr>
              <p:cNvPr id="13" name="TextBox 13"/>
              <p:cNvSpPr txBox="1"/>
              <p:nvPr/>
            </p:nvSpPr>
            <p:spPr>
              <a:xfrm>
                <a:off x="0" y="-28575"/>
                <a:ext cx="3524721" cy="1872807"/>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14938" y="959486"/>
              <a:ext cx="20388440" cy="10627135"/>
              <a:chOff x="0" y="0"/>
              <a:chExt cx="3520214" cy="1834853"/>
            </a:xfrm>
          </p:grpSpPr>
          <p:sp>
            <p:nvSpPr>
              <p:cNvPr id="15" name="Freeform 15"/>
              <p:cNvSpPr/>
              <p:nvPr/>
            </p:nvSpPr>
            <p:spPr>
              <a:xfrm>
                <a:off x="0" y="0"/>
                <a:ext cx="3520214" cy="1834853"/>
              </a:xfrm>
              <a:custGeom>
                <a:avLst/>
                <a:gdLst/>
                <a:ahLst/>
                <a:cxnLst/>
                <a:rect l="l" t="t" r="r" b="b"/>
                <a:pathLst>
                  <a:path w="3520214" h="1834853">
                    <a:moveTo>
                      <a:pt x="0" y="0"/>
                    </a:moveTo>
                    <a:lnTo>
                      <a:pt x="3520214" y="0"/>
                    </a:lnTo>
                    <a:lnTo>
                      <a:pt x="3520214" y="1834853"/>
                    </a:lnTo>
                    <a:lnTo>
                      <a:pt x="0" y="1834853"/>
                    </a:lnTo>
                    <a:close/>
                  </a:path>
                </a:pathLst>
              </a:custGeom>
              <a:solidFill>
                <a:srgbClr val="FFFFFF"/>
              </a:solidFill>
              <a:ln w="38100" cap="sq">
                <a:solidFill>
                  <a:srgbClr val="3D4984"/>
                </a:solidFill>
                <a:prstDash val="solid"/>
                <a:miter/>
              </a:ln>
            </p:spPr>
            <p:txBody>
              <a:bodyPr/>
              <a:lstStyle/>
              <a:p>
                <a:endParaRPr lang="it-IT" dirty="0"/>
              </a:p>
            </p:txBody>
          </p:sp>
          <p:sp>
            <p:nvSpPr>
              <p:cNvPr id="16" name="TextBox 16"/>
              <p:cNvSpPr txBox="1"/>
              <p:nvPr/>
            </p:nvSpPr>
            <p:spPr>
              <a:xfrm>
                <a:off x="0" y="-28575"/>
                <a:ext cx="3520214" cy="1863428"/>
              </a:xfrm>
              <a:prstGeom prst="rect">
                <a:avLst/>
              </a:prstGeom>
            </p:spPr>
            <p:txBody>
              <a:bodyPr lIns="50800" tIns="50800" rIns="50800" bIns="50800" rtlCol="0" anchor="ctr"/>
              <a:lstStyle/>
              <a:p>
                <a:pPr algn="ctr">
                  <a:lnSpc>
                    <a:spcPts val="2659"/>
                  </a:lnSpc>
                </a:pPr>
                <a:endParaRPr/>
              </a:p>
            </p:txBody>
          </p:sp>
        </p:grpSp>
      </p:grpSp>
      <p:sp>
        <p:nvSpPr>
          <p:cNvPr id="17" name="Freeform 17"/>
          <p:cNvSpPr/>
          <p:nvPr/>
        </p:nvSpPr>
        <p:spPr>
          <a:xfrm rot="255195">
            <a:off x="336196" y="8683343"/>
            <a:ext cx="1641981" cy="1923258"/>
          </a:xfrm>
          <a:custGeom>
            <a:avLst/>
            <a:gdLst/>
            <a:ahLst/>
            <a:cxnLst/>
            <a:rect l="l" t="t" r="r" b="b"/>
            <a:pathLst>
              <a:path w="1641981" h="1923258">
                <a:moveTo>
                  <a:pt x="0" y="0"/>
                </a:moveTo>
                <a:lnTo>
                  <a:pt x="1641982" y="0"/>
                </a:lnTo>
                <a:lnTo>
                  <a:pt x="1641982" y="1923258"/>
                </a:lnTo>
                <a:lnTo>
                  <a:pt x="0" y="1923258"/>
                </a:lnTo>
                <a:lnTo>
                  <a:pt x="0" y="0"/>
                </a:lnTo>
                <a:close/>
              </a:path>
            </a:pathLst>
          </a:custGeom>
          <a:blipFill>
            <a:blip r:embed="rId5"/>
            <a:stretch>
              <a:fillRect/>
            </a:stretch>
          </a:blipFill>
        </p:spPr>
        <p:txBody>
          <a:bodyPr/>
          <a:lstStyle/>
          <a:p>
            <a:endParaRPr lang="it-IT"/>
          </a:p>
        </p:txBody>
      </p:sp>
      <p:sp>
        <p:nvSpPr>
          <p:cNvPr id="18" name="TextBox 18"/>
          <p:cNvSpPr txBox="1"/>
          <p:nvPr/>
        </p:nvSpPr>
        <p:spPr>
          <a:xfrm>
            <a:off x="696483" y="408750"/>
            <a:ext cx="6477000" cy="1066510"/>
          </a:xfrm>
          <a:prstGeom prst="rect">
            <a:avLst/>
          </a:prstGeom>
        </p:spPr>
        <p:txBody>
          <a:bodyPr wrap="square" lIns="0" tIns="0" rIns="0" bIns="0" rtlCol="0" anchor="t">
            <a:spAutoFit/>
          </a:bodyPr>
          <a:lstStyle/>
          <a:p>
            <a:pPr>
              <a:lnSpc>
                <a:spcPts val="7811"/>
              </a:lnSpc>
            </a:pPr>
            <a:r>
              <a:rPr lang="en-US" sz="8222" spc="-411" dirty="0">
                <a:solidFill>
                  <a:srgbClr val="A30000"/>
                </a:solidFill>
                <a:latin typeface="League Spartan"/>
              </a:rPr>
              <a:t>CASI CLINICI</a:t>
            </a:r>
          </a:p>
        </p:txBody>
      </p:sp>
      <p:sp>
        <p:nvSpPr>
          <p:cNvPr id="19" name="Freeform 19"/>
          <p:cNvSpPr/>
          <p:nvPr/>
        </p:nvSpPr>
        <p:spPr>
          <a:xfrm>
            <a:off x="11529874" y="8008898"/>
            <a:ext cx="5729426" cy="2278102"/>
          </a:xfrm>
          <a:custGeom>
            <a:avLst/>
            <a:gdLst/>
            <a:ahLst/>
            <a:cxnLst/>
            <a:rect l="l" t="t" r="r" b="b"/>
            <a:pathLst>
              <a:path w="5729426" h="2278102">
                <a:moveTo>
                  <a:pt x="0" y="0"/>
                </a:moveTo>
                <a:lnTo>
                  <a:pt x="5729426" y="0"/>
                </a:lnTo>
                <a:lnTo>
                  <a:pt x="5729426" y="2278102"/>
                </a:lnTo>
                <a:lnTo>
                  <a:pt x="0" y="2278102"/>
                </a:lnTo>
                <a:lnTo>
                  <a:pt x="0" y="0"/>
                </a:lnTo>
                <a:close/>
              </a:path>
            </a:pathLst>
          </a:custGeom>
          <a:blipFill>
            <a:blip r:embed="rId6"/>
            <a:stretch>
              <a:fillRect/>
            </a:stretch>
          </a:blipFill>
        </p:spPr>
        <p:txBody>
          <a:bodyPr/>
          <a:lstStyle/>
          <a:p>
            <a:endParaRPr lang="it-IT"/>
          </a:p>
        </p:txBody>
      </p:sp>
      <p:sp>
        <p:nvSpPr>
          <p:cNvPr id="20" name="TextBox 20"/>
          <p:cNvSpPr txBox="1"/>
          <p:nvPr/>
        </p:nvSpPr>
        <p:spPr>
          <a:xfrm>
            <a:off x="16806215" y="2609184"/>
            <a:ext cx="2134880" cy="6242744"/>
          </a:xfrm>
          <a:prstGeom prst="rect">
            <a:avLst/>
          </a:prstGeom>
        </p:spPr>
        <p:txBody>
          <a:bodyPr vert="wordArtVert" wrap="square" lIns="0" tIns="0" rIns="0" bIns="0" rtlCol="0" anchor="t">
            <a:spAutoFit/>
          </a:bodyPr>
          <a:lstStyle/>
          <a:p>
            <a:pPr algn="just">
              <a:lnSpc>
                <a:spcPts val="7811"/>
              </a:lnSpc>
            </a:pPr>
            <a:r>
              <a:rPr lang="en-US" sz="8222" spc="-411" dirty="0">
                <a:solidFill>
                  <a:srgbClr val="A30000"/>
                </a:solidFill>
                <a:latin typeface="League Spartan"/>
              </a:rPr>
              <a:t>ICOT</a:t>
            </a:r>
          </a:p>
          <a:p>
            <a:pPr algn="just">
              <a:lnSpc>
                <a:spcPts val="7811"/>
              </a:lnSpc>
            </a:pPr>
            <a:endParaRPr lang="en-US" sz="8222" spc="-411" dirty="0">
              <a:solidFill>
                <a:srgbClr val="A30000"/>
              </a:solidFill>
              <a:latin typeface="League Spartan"/>
            </a:endParaRPr>
          </a:p>
        </p:txBody>
      </p:sp>
      <p:sp>
        <p:nvSpPr>
          <p:cNvPr id="21" name="Freeform 21"/>
          <p:cNvSpPr/>
          <p:nvPr/>
        </p:nvSpPr>
        <p:spPr>
          <a:xfrm>
            <a:off x="13908079" y="1471103"/>
            <a:ext cx="3768602" cy="880911"/>
          </a:xfrm>
          <a:custGeom>
            <a:avLst/>
            <a:gdLst/>
            <a:ahLst/>
            <a:cxnLst/>
            <a:rect l="l" t="t" r="r" b="b"/>
            <a:pathLst>
              <a:path w="3768602" h="880911">
                <a:moveTo>
                  <a:pt x="0" y="0"/>
                </a:moveTo>
                <a:lnTo>
                  <a:pt x="3768603" y="0"/>
                </a:lnTo>
                <a:lnTo>
                  <a:pt x="3768603" y="880910"/>
                </a:lnTo>
                <a:lnTo>
                  <a:pt x="0" y="8809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23" name="CasellaDiTesto 22">
            <a:extLst>
              <a:ext uri="{FF2B5EF4-FFF2-40B4-BE49-F238E27FC236}">
                <a16:creationId xmlns:a16="http://schemas.microsoft.com/office/drawing/2014/main" id="{32363541-6136-69C9-A2AE-138E9F90660E}"/>
              </a:ext>
            </a:extLst>
          </p:cNvPr>
          <p:cNvSpPr txBox="1"/>
          <p:nvPr/>
        </p:nvSpPr>
        <p:spPr>
          <a:xfrm>
            <a:off x="1215725" y="2924160"/>
            <a:ext cx="15039037" cy="1569660"/>
          </a:xfrm>
          <a:prstGeom prst="rect">
            <a:avLst/>
          </a:prstGeom>
          <a:noFill/>
        </p:spPr>
        <p:txBody>
          <a:bodyPr wrap="square">
            <a:spAutoFit/>
          </a:bodyPr>
          <a:lstStyle/>
          <a:p>
            <a:pPr algn="ctr"/>
            <a:r>
              <a:rPr lang="it-IT" sz="4800" b="1" u="sng" kern="100" dirty="0">
                <a:solidFill>
                  <a:schemeClr val="accent6">
                    <a:lumMod val="50000"/>
                  </a:schemeClr>
                </a:solidFill>
                <a:effectLst/>
                <a:latin typeface="Arial" panose="020B0604020202020204" pitchFamily="34" charset="0"/>
                <a:ea typeface="Aptos" panose="020B0004020202020204" pitchFamily="34" charset="0"/>
                <a:cs typeface="Times New Roman" panose="02020603050405020304" pitchFamily="18" charset="0"/>
              </a:rPr>
              <a:t>NON ORA, NON QUI: UN CASO DI DOLORE TORACICO DA SFORZO IN GIOVANE ATLETA</a:t>
            </a:r>
            <a:endParaRPr lang="it-IT" sz="4400" u="sng" kern="100" dirty="0">
              <a:solidFill>
                <a:schemeClr val="accent6">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24" name="CasellaDiTesto 23">
            <a:extLst>
              <a:ext uri="{FF2B5EF4-FFF2-40B4-BE49-F238E27FC236}">
                <a16:creationId xmlns:a16="http://schemas.microsoft.com/office/drawing/2014/main" id="{A7D9B1B5-40AD-147A-34D6-8028CA0303BE}"/>
              </a:ext>
            </a:extLst>
          </p:cNvPr>
          <p:cNvSpPr txBox="1"/>
          <p:nvPr/>
        </p:nvSpPr>
        <p:spPr>
          <a:xfrm>
            <a:off x="1848880" y="5643409"/>
            <a:ext cx="14304240" cy="1754326"/>
          </a:xfrm>
          <a:prstGeom prst="rect">
            <a:avLst/>
          </a:prstGeom>
          <a:noFill/>
        </p:spPr>
        <p:txBody>
          <a:bodyPr wrap="square" rtlCol="0">
            <a:spAutoFit/>
          </a:bodyPr>
          <a:lstStyle/>
          <a:p>
            <a:pPr algn="ctr"/>
            <a:r>
              <a:rPr lang="it-IT" sz="3600" b="1" dirty="0">
                <a:solidFill>
                  <a:schemeClr val="accent6">
                    <a:lumMod val="50000"/>
                  </a:schemeClr>
                </a:solidFill>
                <a:effectLst/>
                <a:latin typeface="Arial" panose="020B0604020202020204" pitchFamily="34" charset="0"/>
                <a:ea typeface="Aptos" panose="020B0004020202020204" pitchFamily="34" charset="0"/>
              </a:rPr>
              <a:t>Dipartimento di Medicina Traslazionale, Università del Piemonte Orientale, Novara</a:t>
            </a:r>
          </a:p>
          <a:p>
            <a:pPr algn="ctr"/>
            <a:endParaRPr lang="it-IT" sz="3600" b="1" dirty="0">
              <a:solidFill>
                <a:schemeClr val="accent6">
                  <a:lumMod val="50000"/>
                </a:schemeClr>
              </a:solidFill>
              <a:effectLst/>
              <a:latin typeface="Arial" panose="020B0604020202020204" pitchFamily="34" charset="0"/>
              <a:ea typeface="Aptos" panose="020B0004020202020204" pitchFamily="34" charset="0"/>
            </a:endParaRPr>
          </a:p>
        </p:txBody>
      </p:sp>
      <p:sp>
        <p:nvSpPr>
          <p:cNvPr id="25" name="CasellaDiTesto 24">
            <a:extLst>
              <a:ext uri="{FF2B5EF4-FFF2-40B4-BE49-F238E27FC236}">
                <a16:creationId xmlns:a16="http://schemas.microsoft.com/office/drawing/2014/main" id="{FEC983A2-BE54-362A-59B7-DDE6F63ABE8C}"/>
              </a:ext>
            </a:extLst>
          </p:cNvPr>
          <p:cNvSpPr txBox="1"/>
          <p:nvPr/>
        </p:nvSpPr>
        <p:spPr>
          <a:xfrm>
            <a:off x="1667855" y="7047795"/>
            <a:ext cx="14666290" cy="1384995"/>
          </a:xfrm>
          <a:prstGeom prst="rect">
            <a:avLst/>
          </a:prstGeom>
          <a:noFill/>
        </p:spPr>
        <p:txBody>
          <a:bodyPr wrap="square" rtlCol="0">
            <a:spAutoFit/>
          </a:bodyPr>
          <a:lstStyle/>
          <a:p>
            <a:r>
              <a:rPr lang="it-IT" sz="2800" b="1" dirty="0">
                <a:solidFill>
                  <a:srgbClr val="0070C0"/>
                </a:solidFill>
              </a:rPr>
              <a:t>A cura di:</a:t>
            </a:r>
          </a:p>
          <a:p>
            <a:r>
              <a:rPr lang="it-IT" sz="2800" b="1" dirty="0">
                <a:solidFill>
                  <a:srgbClr val="0070C0"/>
                </a:solidFill>
              </a:rPr>
              <a:t>Enrico </a:t>
            </a:r>
            <a:r>
              <a:rPr lang="it-IT" sz="2800" b="1" dirty="0" err="1">
                <a:solidFill>
                  <a:srgbClr val="0070C0"/>
                </a:solidFill>
              </a:rPr>
              <a:t>Incaminato</a:t>
            </a:r>
            <a:r>
              <a:rPr lang="it-IT" sz="2800" b="1" dirty="0">
                <a:solidFill>
                  <a:srgbClr val="0070C0"/>
                </a:solidFill>
              </a:rPr>
              <a:t>, Stefano Elia, Davide </a:t>
            </a:r>
            <a:r>
              <a:rPr lang="it-IT" sz="2800" b="1" dirty="0" err="1">
                <a:solidFill>
                  <a:srgbClr val="0070C0"/>
                </a:solidFill>
              </a:rPr>
              <a:t>Avenoso</a:t>
            </a:r>
            <a:r>
              <a:rPr lang="it-IT" sz="2800" b="1" dirty="0">
                <a:solidFill>
                  <a:srgbClr val="0070C0"/>
                </a:solidFill>
              </a:rPr>
              <a:t>, Federica De Vecchi, Prof. Domenico D’Amario, Prof. Giuseppe Patti.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it-IT"/>
          </a:p>
        </p:txBody>
      </p:sp>
      <p:sp>
        <p:nvSpPr>
          <p:cNvPr id="3" name="Freeform 3"/>
          <p:cNvSpPr/>
          <p:nvPr/>
        </p:nvSpPr>
        <p:spPr>
          <a:xfrm rot="-2104014">
            <a:off x="1119125" y="1172488"/>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grpSp>
        <p:nvGrpSpPr>
          <p:cNvPr id="4" name="Group 4"/>
          <p:cNvGrpSpPr/>
          <p:nvPr/>
        </p:nvGrpSpPr>
        <p:grpSpPr>
          <a:xfrm>
            <a:off x="985739" y="1486982"/>
            <a:ext cx="15549440" cy="8290990"/>
            <a:chOff x="308288" y="610199"/>
            <a:chExt cx="20732588" cy="11054653"/>
          </a:xfrm>
        </p:grpSpPr>
        <p:grpSp>
          <p:nvGrpSpPr>
            <p:cNvPr id="5" name="Group 5"/>
            <p:cNvGrpSpPr/>
            <p:nvPr/>
          </p:nvGrpSpPr>
          <p:grpSpPr>
            <a:xfrm rot="-208414">
              <a:off x="308288" y="610199"/>
              <a:ext cx="20469931" cy="10797208"/>
              <a:chOff x="0" y="0"/>
              <a:chExt cx="3534284" cy="1864217"/>
            </a:xfrm>
          </p:grpSpPr>
          <p:sp>
            <p:nvSpPr>
              <p:cNvPr id="6" name="Freeform 6"/>
              <p:cNvSpPr/>
              <p:nvPr/>
            </p:nvSpPr>
            <p:spPr>
              <a:xfrm>
                <a:off x="0" y="0"/>
                <a:ext cx="3534284" cy="1864217"/>
              </a:xfrm>
              <a:custGeom>
                <a:avLst/>
                <a:gdLst/>
                <a:ahLst/>
                <a:cxnLst/>
                <a:rect l="l" t="t" r="r" b="b"/>
                <a:pathLst>
                  <a:path w="3534284" h="1864217">
                    <a:moveTo>
                      <a:pt x="0" y="0"/>
                    </a:moveTo>
                    <a:lnTo>
                      <a:pt x="3534284" y="0"/>
                    </a:lnTo>
                    <a:lnTo>
                      <a:pt x="3534284" y="1864217"/>
                    </a:lnTo>
                    <a:lnTo>
                      <a:pt x="0" y="1864217"/>
                    </a:lnTo>
                    <a:close/>
                  </a:path>
                </a:pathLst>
              </a:custGeom>
              <a:solidFill>
                <a:srgbClr val="FFFFFF"/>
              </a:solidFill>
              <a:ln w="38100" cap="sq">
                <a:solidFill>
                  <a:srgbClr val="3D4984"/>
                </a:solidFill>
                <a:prstDash val="solid"/>
                <a:miter/>
              </a:ln>
            </p:spPr>
            <p:txBody>
              <a:bodyPr/>
              <a:lstStyle/>
              <a:p>
                <a:endParaRPr lang="it-IT"/>
              </a:p>
            </p:txBody>
          </p:sp>
          <p:sp>
            <p:nvSpPr>
              <p:cNvPr id="7" name="TextBox 7"/>
              <p:cNvSpPr txBox="1"/>
              <p:nvPr/>
            </p:nvSpPr>
            <p:spPr>
              <a:xfrm>
                <a:off x="0" y="-28575"/>
                <a:ext cx="3534284" cy="189279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577440" y="881254"/>
              <a:ext cx="20463436" cy="10783598"/>
              <a:chOff x="0" y="0"/>
              <a:chExt cx="3533163" cy="1861868"/>
            </a:xfrm>
          </p:grpSpPr>
          <p:sp>
            <p:nvSpPr>
              <p:cNvPr id="9" name="Freeform 9"/>
              <p:cNvSpPr/>
              <p:nvPr/>
            </p:nvSpPr>
            <p:spPr>
              <a:xfrm>
                <a:off x="0" y="0"/>
                <a:ext cx="3533163" cy="1861868"/>
              </a:xfrm>
              <a:custGeom>
                <a:avLst/>
                <a:gdLst/>
                <a:ahLst/>
                <a:cxnLst/>
                <a:rect l="l" t="t" r="r" b="b"/>
                <a:pathLst>
                  <a:path w="3533163" h="1861868">
                    <a:moveTo>
                      <a:pt x="0" y="0"/>
                    </a:moveTo>
                    <a:lnTo>
                      <a:pt x="3533163" y="0"/>
                    </a:lnTo>
                    <a:lnTo>
                      <a:pt x="3533163" y="1861868"/>
                    </a:lnTo>
                    <a:lnTo>
                      <a:pt x="0" y="1861868"/>
                    </a:lnTo>
                    <a:close/>
                  </a:path>
                </a:pathLst>
              </a:custGeom>
              <a:solidFill>
                <a:srgbClr val="FFFFFF"/>
              </a:solidFill>
              <a:ln w="38100" cap="sq">
                <a:solidFill>
                  <a:srgbClr val="3D4984"/>
                </a:solidFill>
                <a:prstDash val="solid"/>
                <a:miter/>
              </a:ln>
            </p:spPr>
            <p:txBody>
              <a:bodyPr/>
              <a:lstStyle/>
              <a:p>
                <a:endParaRPr lang="it-IT"/>
              </a:p>
            </p:txBody>
          </p:sp>
          <p:sp>
            <p:nvSpPr>
              <p:cNvPr id="10" name="TextBox 10"/>
              <p:cNvSpPr txBox="1"/>
              <p:nvPr/>
            </p:nvSpPr>
            <p:spPr>
              <a:xfrm>
                <a:off x="0" y="-28575"/>
                <a:ext cx="3533163" cy="1890443"/>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66823">
              <a:off x="601887" y="932326"/>
              <a:ext cx="20414542" cy="10681456"/>
              <a:chOff x="0" y="0"/>
              <a:chExt cx="3524721" cy="1844232"/>
            </a:xfrm>
          </p:grpSpPr>
          <p:sp>
            <p:nvSpPr>
              <p:cNvPr id="12" name="Freeform 12"/>
              <p:cNvSpPr/>
              <p:nvPr/>
            </p:nvSpPr>
            <p:spPr>
              <a:xfrm>
                <a:off x="0" y="0"/>
                <a:ext cx="3524721" cy="1844232"/>
              </a:xfrm>
              <a:custGeom>
                <a:avLst/>
                <a:gdLst/>
                <a:ahLst/>
                <a:cxnLst/>
                <a:rect l="l" t="t" r="r" b="b"/>
                <a:pathLst>
                  <a:path w="3524721" h="1844232">
                    <a:moveTo>
                      <a:pt x="0" y="0"/>
                    </a:moveTo>
                    <a:lnTo>
                      <a:pt x="3524721" y="0"/>
                    </a:lnTo>
                    <a:lnTo>
                      <a:pt x="3524721" y="1844232"/>
                    </a:lnTo>
                    <a:lnTo>
                      <a:pt x="0" y="1844232"/>
                    </a:lnTo>
                    <a:close/>
                  </a:path>
                </a:pathLst>
              </a:custGeom>
              <a:solidFill>
                <a:srgbClr val="FFFFFF"/>
              </a:solidFill>
              <a:ln w="38100" cap="sq">
                <a:solidFill>
                  <a:srgbClr val="3D4984"/>
                </a:solidFill>
                <a:prstDash val="solid"/>
                <a:miter/>
              </a:ln>
            </p:spPr>
            <p:txBody>
              <a:bodyPr/>
              <a:lstStyle/>
              <a:p>
                <a:endParaRPr lang="it-IT"/>
              </a:p>
            </p:txBody>
          </p:sp>
          <p:sp>
            <p:nvSpPr>
              <p:cNvPr id="13" name="TextBox 13"/>
              <p:cNvSpPr txBox="1"/>
              <p:nvPr/>
            </p:nvSpPr>
            <p:spPr>
              <a:xfrm>
                <a:off x="0" y="-28575"/>
                <a:ext cx="3524721" cy="1872807"/>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14938" y="793985"/>
              <a:ext cx="20388440" cy="10792636"/>
              <a:chOff x="0" y="-28575"/>
              <a:chExt cx="3520214" cy="1863428"/>
            </a:xfrm>
          </p:grpSpPr>
          <p:sp>
            <p:nvSpPr>
              <p:cNvPr id="15" name="Freeform 15"/>
              <p:cNvSpPr/>
              <p:nvPr/>
            </p:nvSpPr>
            <p:spPr>
              <a:xfrm>
                <a:off x="201601" y="-18416"/>
                <a:ext cx="3062009" cy="1834853"/>
              </a:xfrm>
              <a:custGeom>
                <a:avLst/>
                <a:gdLst/>
                <a:ahLst/>
                <a:cxnLst/>
                <a:rect l="l" t="t" r="r" b="b"/>
                <a:pathLst>
                  <a:path w="3520214" h="1834853">
                    <a:moveTo>
                      <a:pt x="0" y="0"/>
                    </a:moveTo>
                    <a:lnTo>
                      <a:pt x="3520214" y="0"/>
                    </a:lnTo>
                    <a:lnTo>
                      <a:pt x="3520214" y="1834853"/>
                    </a:lnTo>
                    <a:lnTo>
                      <a:pt x="0" y="1834853"/>
                    </a:lnTo>
                    <a:close/>
                  </a:path>
                </a:pathLst>
              </a:custGeom>
              <a:solidFill>
                <a:srgbClr val="FFFFFF"/>
              </a:solidFill>
              <a:ln w="38100" cap="sq">
                <a:solidFill>
                  <a:srgbClr val="3D4984"/>
                </a:solidFill>
                <a:prstDash val="solid"/>
                <a:miter/>
              </a:ln>
            </p:spPr>
            <p:txBody>
              <a:bodyPr/>
              <a:lstStyle/>
              <a:p>
                <a:pPr algn="just">
                  <a:lnSpc>
                    <a:spcPct val="150000"/>
                  </a:lnSpc>
                </a:pPr>
                <a:r>
                  <a:rPr lang="it-IT" sz="3300" dirty="0"/>
                  <a:t>ABSTRACT: Le anomalie coronariche (CAA) costituiscono un gruppo eterogeneo di varianti anatomiche caratterizzate da anormale origine, decorso o terminazione delle principali arterie coronarie </a:t>
                </a:r>
                <a:r>
                  <a:rPr lang="it-IT" sz="3300" dirty="0" err="1"/>
                  <a:t>epicardiche</a:t>
                </a:r>
                <a:r>
                  <a:rPr lang="it-IT" sz="3300" dirty="0"/>
                  <a:t>. La presentazione clinica è spesso sovrapponibile ad altre condizioni cliniche di interesse cardiologico. Pertanto la gestione diagnostico-terapeutica può risultare complessa, soprattutto nei giovani sportivi, nei quali arriva a rappresentare la seconda causa più comune di morte cardiaca improvvisa (SCD).  Vi presentiamo un caso di un giovane paziente che durante una partita di calcio ha lamentato un improvviso dolore toracico ed è giunto alla nostra osservazione in acuto.</a:t>
                </a:r>
              </a:p>
            </p:txBody>
          </p:sp>
          <p:sp>
            <p:nvSpPr>
              <p:cNvPr id="16" name="TextBox 16"/>
              <p:cNvSpPr txBox="1"/>
              <p:nvPr/>
            </p:nvSpPr>
            <p:spPr>
              <a:xfrm>
                <a:off x="0" y="-28575"/>
                <a:ext cx="3520214" cy="1863428"/>
              </a:xfrm>
              <a:prstGeom prst="rect">
                <a:avLst/>
              </a:prstGeom>
            </p:spPr>
            <p:txBody>
              <a:bodyPr lIns="50800" tIns="50800" rIns="50800" bIns="50800" rtlCol="0" anchor="ctr"/>
              <a:lstStyle/>
              <a:p>
                <a:pPr algn="ctr">
                  <a:lnSpc>
                    <a:spcPts val="2659"/>
                  </a:lnSpc>
                </a:pPr>
                <a:endParaRPr/>
              </a:p>
            </p:txBody>
          </p:sp>
        </p:grpSp>
      </p:grpSp>
      <p:sp>
        <p:nvSpPr>
          <p:cNvPr id="17" name="Freeform 17"/>
          <p:cNvSpPr/>
          <p:nvPr/>
        </p:nvSpPr>
        <p:spPr>
          <a:xfrm rot="255195">
            <a:off x="336196" y="8683343"/>
            <a:ext cx="1641981" cy="1923258"/>
          </a:xfrm>
          <a:custGeom>
            <a:avLst/>
            <a:gdLst/>
            <a:ahLst/>
            <a:cxnLst/>
            <a:rect l="l" t="t" r="r" b="b"/>
            <a:pathLst>
              <a:path w="1641981" h="1923258">
                <a:moveTo>
                  <a:pt x="0" y="0"/>
                </a:moveTo>
                <a:lnTo>
                  <a:pt x="1641982" y="0"/>
                </a:lnTo>
                <a:lnTo>
                  <a:pt x="1641982" y="1923258"/>
                </a:lnTo>
                <a:lnTo>
                  <a:pt x="0" y="1923258"/>
                </a:lnTo>
                <a:lnTo>
                  <a:pt x="0" y="0"/>
                </a:lnTo>
                <a:close/>
              </a:path>
            </a:pathLst>
          </a:custGeom>
          <a:blipFill>
            <a:blip r:embed="rId5"/>
            <a:stretch>
              <a:fillRect/>
            </a:stretch>
          </a:blipFill>
        </p:spPr>
        <p:txBody>
          <a:bodyPr/>
          <a:lstStyle/>
          <a:p>
            <a:endParaRPr lang="it-IT"/>
          </a:p>
        </p:txBody>
      </p:sp>
      <p:sp>
        <p:nvSpPr>
          <p:cNvPr id="18" name="TextBox 18"/>
          <p:cNvSpPr txBox="1"/>
          <p:nvPr/>
        </p:nvSpPr>
        <p:spPr>
          <a:xfrm>
            <a:off x="696483" y="408750"/>
            <a:ext cx="6477000" cy="1066510"/>
          </a:xfrm>
          <a:prstGeom prst="rect">
            <a:avLst/>
          </a:prstGeom>
        </p:spPr>
        <p:txBody>
          <a:bodyPr wrap="square" lIns="0" tIns="0" rIns="0" bIns="0" rtlCol="0" anchor="t">
            <a:spAutoFit/>
          </a:bodyPr>
          <a:lstStyle/>
          <a:p>
            <a:pPr>
              <a:lnSpc>
                <a:spcPts val="7811"/>
              </a:lnSpc>
            </a:pPr>
            <a:r>
              <a:rPr lang="en-US" sz="8222" spc="-411" dirty="0">
                <a:solidFill>
                  <a:srgbClr val="A30000"/>
                </a:solidFill>
                <a:latin typeface="League Spartan"/>
              </a:rPr>
              <a:t>CASI CLINICI</a:t>
            </a:r>
          </a:p>
        </p:txBody>
      </p:sp>
      <p:sp>
        <p:nvSpPr>
          <p:cNvPr id="19" name="Freeform 19"/>
          <p:cNvSpPr/>
          <p:nvPr/>
        </p:nvSpPr>
        <p:spPr>
          <a:xfrm>
            <a:off x="11811000" y="8801098"/>
            <a:ext cx="5448300" cy="1485901"/>
          </a:xfrm>
          <a:custGeom>
            <a:avLst/>
            <a:gdLst/>
            <a:ahLst/>
            <a:cxnLst/>
            <a:rect l="l" t="t" r="r" b="b"/>
            <a:pathLst>
              <a:path w="5729426" h="2278102">
                <a:moveTo>
                  <a:pt x="0" y="0"/>
                </a:moveTo>
                <a:lnTo>
                  <a:pt x="5729426" y="0"/>
                </a:lnTo>
                <a:lnTo>
                  <a:pt x="5729426" y="2278102"/>
                </a:lnTo>
                <a:lnTo>
                  <a:pt x="0" y="2278102"/>
                </a:lnTo>
                <a:lnTo>
                  <a:pt x="0" y="0"/>
                </a:lnTo>
                <a:close/>
              </a:path>
            </a:pathLst>
          </a:custGeom>
          <a:blipFill>
            <a:blip r:embed="rId6"/>
            <a:stretch>
              <a:fillRect/>
            </a:stretch>
          </a:blipFill>
        </p:spPr>
        <p:txBody>
          <a:bodyPr/>
          <a:lstStyle/>
          <a:p>
            <a:endParaRPr lang="it-IT"/>
          </a:p>
        </p:txBody>
      </p:sp>
      <p:sp>
        <p:nvSpPr>
          <p:cNvPr id="20" name="TextBox 20"/>
          <p:cNvSpPr txBox="1"/>
          <p:nvPr/>
        </p:nvSpPr>
        <p:spPr>
          <a:xfrm>
            <a:off x="16806215" y="2609184"/>
            <a:ext cx="2134880" cy="6242744"/>
          </a:xfrm>
          <a:prstGeom prst="rect">
            <a:avLst/>
          </a:prstGeom>
        </p:spPr>
        <p:txBody>
          <a:bodyPr vert="wordArtVert" wrap="square" lIns="0" tIns="0" rIns="0" bIns="0" rtlCol="0" anchor="t">
            <a:spAutoFit/>
          </a:bodyPr>
          <a:lstStyle/>
          <a:p>
            <a:pPr algn="just">
              <a:lnSpc>
                <a:spcPts val="7811"/>
              </a:lnSpc>
            </a:pPr>
            <a:r>
              <a:rPr lang="en-US" sz="8222" spc="-411" dirty="0">
                <a:solidFill>
                  <a:srgbClr val="A30000"/>
                </a:solidFill>
                <a:latin typeface="League Spartan"/>
              </a:rPr>
              <a:t>ICOT</a:t>
            </a:r>
          </a:p>
          <a:p>
            <a:pPr algn="just">
              <a:lnSpc>
                <a:spcPts val="7811"/>
              </a:lnSpc>
            </a:pPr>
            <a:endParaRPr lang="en-US" sz="8222" spc="-411" dirty="0">
              <a:solidFill>
                <a:srgbClr val="A30000"/>
              </a:solidFill>
              <a:latin typeface="League Spartan"/>
            </a:endParaRPr>
          </a:p>
        </p:txBody>
      </p:sp>
      <p:sp>
        <p:nvSpPr>
          <p:cNvPr id="21" name="Freeform 21"/>
          <p:cNvSpPr/>
          <p:nvPr/>
        </p:nvSpPr>
        <p:spPr>
          <a:xfrm>
            <a:off x="13908079" y="1471103"/>
            <a:ext cx="3768602" cy="880911"/>
          </a:xfrm>
          <a:custGeom>
            <a:avLst/>
            <a:gdLst/>
            <a:ahLst/>
            <a:cxnLst/>
            <a:rect l="l" t="t" r="r" b="b"/>
            <a:pathLst>
              <a:path w="3768602" h="880911">
                <a:moveTo>
                  <a:pt x="0" y="0"/>
                </a:moveTo>
                <a:lnTo>
                  <a:pt x="3768603" y="0"/>
                </a:lnTo>
                <a:lnTo>
                  <a:pt x="3768603" y="880910"/>
                </a:lnTo>
                <a:lnTo>
                  <a:pt x="0" y="8809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Tree>
    <p:extLst>
      <p:ext uri="{BB962C8B-B14F-4D97-AF65-F5344CB8AC3E}">
        <p14:creationId xmlns:p14="http://schemas.microsoft.com/office/powerpoint/2010/main" val="292913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it-IT"/>
          </a:p>
        </p:txBody>
      </p:sp>
      <p:sp>
        <p:nvSpPr>
          <p:cNvPr id="3" name="Freeform 3"/>
          <p:cNvSpPr/>
          <p:nvPr/>
        </p:nvSpPr>
        <p:spPr>
          <a:xfrm rot="-2104014">
            <a:off x="1119125" y="1172488"/>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grpSp>
        <p:nvGrpSpPr>
          <p:cNvPr id="4" name="Group 4"/>
          <p:cNvGrpSpPr/>
          <p:nvPr/>
        </p:nvGrpSpPr>
        <p:grpSpPr>
          <a:xfrm>
            <a:off x="754523" y="1029333"/>
            <a:ext cx="15994251" cy="9170339"/>
            <a:chOff x="0" y="0"/>
            <a:chExt cx="21325669" cy="12227118"/>
          </a:xfrm>
        </p:grpSpPr>
        <p:grpSp>
          <p:nvGrpSpPr>
            <p:cNvPr id="5" name="Group 5"/>
            <p:cNvGrpSpPr/>
            <p:nvPr/>
          </p:nvGrpSpPr>
          <p:grpSpPr>
            <a:xfrm rot="-208414">
              <a:off x="308288" y="610199"/>
              <a:ext cx="20469931" cy="10797208"/>
              <a:chOff x="0" y="0"/>
              <a:chExt cx="3534284" cy="1864217"/>
            </a:xfrm>
          </p:grpSpPr>
          <p:sp>
            <p:nvSpPr>
              <p:cNvPr id="6" name="Freeform 6"/>
              <p:cNvSpPr/>
              <p:nvPr/>
            </p:nvSpPr>
            <p:spPr>
              <a:xfrm>
                <a:off x="0" y="0"/>
                <a:ext cx="3534284" cy="1864217"/>
              </a:xfrm>
              <a:custGeom>
                <a:avLst/>
                <a:gdLst/>
                <a:ahLst/>
                <a:cxnLst/>
                <a:rect l="l" t="t" r="r" b="b"/>
                <a:pathLst>
                  <a:path w="3534284" h="1864217">
                    <a:moveTo>
                      <a:pt x="0" y="0"/>
                    </a:moveTo>
                    <a:lnTo>
                      <a:pt x="3534284" y="0"/>
                    </a:lnTo>
                    <a:lnTo>
                      <a:pt x="3534284" y="1864217"/>
                    </a:lnTo>
                    <a:lnTo>
                      <a:pt x="0" y="1864217"/>
                    </a:lnTo>
                    <a:close/>
                  </a:path>
                </a:pathLst>
              </a:custGeom>
              <a:solidFill>
                <a:srgbClr val="FFFFFF"/>
              </a:solidFill>
              <a:ln w="38100" cap="sq">
                <a:solidFill>
                  <a:srgbClr val="3D4984"/>
                </a:solidFill>
                <a:prstDash val="solid"/>
                <a:miter/>
              </a:ln>
            </p:spPr>
            <p:txBody>
              <a:bodyPr/>
              <a:lstStyle/>
              <a:p>
                <a:endParaRPr lang="it-IT"/>
              </a:p>
            </p:txBody>
          </p:sp>
          <p:sp>
            <p:nvSpPr>
              <p:cNvPr id="7" name="TextBox 7"/>
              <p:cNvSpPr txBox="1"/>
              <p:nvPr/>
            </p:nvSpPr>
            <p:spPr>
              <a:xfrm>
                <a:off x="0" y="-28575"/>
                <a:ext cx="3534284" cy="189279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577440" y="881254"/>
              <a:ext cx="20463436" cy="10783598"/>
              <a:chOff x="0" y="0"/>
              <a:chExt cx="3533163" cy="1861868"/>
            </a:xfrm>
          </p:grpSpPr>
          <p:sp>
            <p:nvSpPr>
              <p:cNvPr id="9" name="Freeform 9"/>
              <p:cNvSpPr/>
              <p:nvPr/>
            </p:nvSpPr>
            <p:spPr>
              <a:xfrm>
                <a:off x="0" y="0"/>
                <a:ext cx="3533163" cy="1861868"/>
              </a:xfrm>
              <a:custGeom>
                <a:avLst/>
                <a:gdLst/>
                <a:ahLst/>
                <a:cxnLst/>
                <a:rect l="l" t="t" r="r" b="b"/>
                <a:pathLst>
                  <a:path w="3533163" h="1861868">
                    <a:moveTo>
                      <a:pt x="0" y="0"/>
                    </a:moveTo>
                    <a:lnTo>
                      <a:pt x="3533163" y="0"/>
                    </a:lnTo>
                    <a:lnTo>
                      <a:pt x="3533163" y="1861868"/>
                    </a:lnTo>
                    <a:lnTo>
                      <a:pt x="0" y="1861868"/>
                    </a:lnTo>
                    <a:close/>
                  </a:path>
                </a:pathLst>
              </a:custGeom>
              <a:solidFill>
                <a:srgbClr val="FFFFFF"/>
              </a:solidFill>
              <a:ln w="38100" cap="sq">
                <a:solidFill>
                  <a:srgbClr val="3D4984"/>
                </a:solidFill>
                <a:prstDash val="solid"/>
                <a:miter/>
              </a:ln>
            </p:spPr>
            <p:txBody>
              <a:bodyPr/>
              <a:lstStyle/>
              <a:p>
                <a:endParaRPr lang="it-IT"/>
              </a:p>
            </p:txBody>
          </p:sp>
          <p:sp>
            <p:nvSpPr>
              <p:cNvPr id="10" name="TextBox 10"/>
              <p:cNvSpPr txBox="1"/>
              <p:nvPr/>
            </p:nvSpPr>
            <p:spPr>
              <a:xfrm>
                <a:off x="0" y="-28575"/>
                <a:ext cx="3533163" cy="1890443"/>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66823">
              <a:off x="601887" y="932326"/>
              <a:ext cx="20414542" cy="10681456"/>
              <a:chOff x="0" y="0"/>
              <a:chExt cx="3524721" cy="1844232"/>
            </a:xfrm>
          </p:grpSpPr>
          <p:sp>
            <p:nvSpPr>
              <p:cNvPr id="12" name="Freeform 12"/>
              <p:cNvSpPr/>
              <p:nvPr/>
            </p:nvSpPr>
            <p:spPr>
              <a:xfrm>
                <a:off x="0" y="0"/>
                <a:ext cx="3524721" cy="1844232"/>
              </a:xfrm>
              <a:custGeom>
                <a:avLst/>
                <a:gdLst/>
                <a:ahLst/>
                <a:cxnLst/>
                <a:rect l="l" t="t" r="r" b="b"/>
                <a:pathLst>
                  <a:path w="3524721" h="1844232">
                    <a:moveTo>
                      <a:pt x="0" y="0"/>
                    </a:moveTo>
                    <a:lnTo>
                      <a:pt x="3524721" y="0"/>
                    </a:lnTo>
                    <a:lnTo>
                      <a:pt x="3524721" y="1844232"/>
                    </a:lnTo>
                    <a:lnTo>
                      <a:pt x="0" y="1844232"/>
                    </a:lnTo>
                    <a:close/>
                  </a:path>
                </a:pathLst>
              </a:custGeom>
              <a:solidFill>
                <a:srgbClr val="FFFFFF"/>
              </a:solidFill>
              <a:ln w="38100" cap="sq">
                <a:solidFill>
                  <a:srgbClr val="3D4984"/>
                </a:solidFill>
                <a:prstDash val="solid"/>
                <a:miter/>
              </a:ln>
            </p:spPr>
            <p:txBody>
              <a:bodyPr/>
              <a:lstStyle/>
              <a:p>
                <a:endParaRPr lang="it-IT"/>
              </a:p>
            </p:txBody>
          </p:sp>
          <p:sp>
            <p:nvSpPr>
              <p:cNvPr id="13" name="TextBox 13"/>
              <p:cNvSpPr txBox="1"/>
              <p:nvPr/>
            </p:nvSpPr>
            <p:spPr>
              <a:xfrm>
                <a:off x="0" y="-28575"/>
                <a:ext cx="3524721" cy="1872807"/>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14938" y="959486"/>
              <a:ext cx="20388440" cy="10627135"/>
              <a:chOff x="0" y="0"/>
              <a:chExt cx="3520214" cy="1834853"/>
            </a:xfrm>
          </p:grpSpPr>
          <p:sp>
            <p:nvSpPr>
              <p:cNvPr id="15" name="Freeform 15"/>
              <p:cNvSpPr/>
              <p:nvPr/>
            </p:nvSpPr>
            <p:spPr>
              <a:xfrm>
                <a:off x="0" y="0"/>
                <a:ext cx="3520214" cy="1834853"/>
              </a:xfrm>
              <a:custGeom>
                <a:avLst/>
                <a:gdLst/>
                <a:ahLst/>
                <a:cxnLst/>
                <a:rect l="l" t="t" r="r" b="b"/>
                <a:pathLst>
                  <a:path w="3520214" h="1834853">
                    <a:moveTo>
                      <a:pt x="0" y="0"/>
                    </a:moveTo>
                    <a:lnTo>
                      <a:pt x="3520214" y="0"/>
                    </a:lnTo>
                    <a:lnTo>
                      <a:pt x="3520214" y="1834853"/>
                    </a:lnTo>
                    <a:lnTo>
                      <a:pt x="0" y="1834853"/>
                    </a:lnTo>
                    <a:close/>
                  </a:path>
                </a:pathLst>
              </a:custGeom>
              <a:solidFill>
                <a:srgbClr val="FFFFFF"/>
              </a:solidFill>
              <a:ln w="38100" cap="sq">
                <a:solidFill>
                  <a:srgbClr val="3D4984"/>
                </a:solidFill>
                <a:prstDash val="solid"/>
                <a:miter/>
              </a:ln>
            </p:spPr>
            <p:txBody>
              <a:bodyPr/>
              <a:lstStyle/>
              <a:p>
                <a:endParaRPr lang="it-IT" dirty="0"/>
              </a:p>
            </p:txBody>
          </p:sp>
          <p:sp>
            <p:nvSpPr>
              <p:cNvPr id="16" name="TextBox 16"/>
              <p:cNvSpPr txBox="1"/>
              <p:nvPr/>
            </p:nvSpPr>
            <p:spPr>
              <a:xfrm>
                <a:off x="0" y="-28575"/>
                <a:ext cx="3520214" cy="1863428"/>
              </a:xfrm>
              <a:prstGeom prst="rect">
                <a:avLst/>
              </a:prstGeom>
            </p:spPr>
            <p:txBody>
              <a:bodyPr lIns="50800" tIns="50800" rIns="50800" bIns="50800" rtlCol="0" anchor="ctr"/>
              <a:lstStyle/>
              <a:p>
                <a:pPr algn="ctr">
                  <a:lnSpc>
                    <a:spcPts val="2659"/>
                  </a:lnSpc>
                </a:pPr>
                <a:endParaRPr/>
              </a:p>
            </p:txBody>
          </p:sp>
        </p:grpSp>
      </p:grpSp>
      <p:sp>
        <p:nvSpPr>
          <p:cNvPr id="17" name="Freeform 17"/>
          <p:cNvSpPr/>
          <p:nvPr/>
        </p:nvSpPr>
        <p:spPr>
          <a:xfrm rot="255195">
            <a:off x="336196" y="8683343"/>
            <a:ext cx="1641981" cy="1923258"/>
          </a:xfrm>
          <a:custGeom>
            <a:avLst/>
            <a:gdLst/>
            <a:ahLst/>
            <a:cxnLst/>
            <a:rect l="l" t="t" r="r" b="b"/>
            <a:pathLst>
              <a:path w="1641981" h="1923258">
                <a:moveTo>
                  <a:pt x="0" y="0"/>
                </a:moveTo>
                <a:lnTo>
                  <a:pt x="1641982" y="0"/>
                </a:lnTo>
                <a:lnTo>
                  <a:pt x="1641982" y="1923258"/>
                </a:lnTo>
                <a:lnTo>
                  <a:pt x="0" y="1923258"/>
                </a:lnTo>
                <a:lnTo>
                  <a:pt x="0" y="0"/>
                </a:lnTo>
                <a:close/>
              </a:path>
            </a:pathLst>
          </a:custGeom>
          <a:blipFill>
            <a:blip r:embed="rId5"/>
            <a:stretch>
              <a:fillRect/>
            </a:stretch>
          </a:blipFill>
        </p:spPr>
        <p:txBody>
          <a:bodyPr/>
          <a:lstStyle/>
          <a:p>
            <a:endParaRPr lang="it-IT"/>
          </a:p>
        </p:txBody>
      </p:sp>
      <p:sp>
        <p:nvSpPr>
          <p:cNvPr id="18" name="TextBox 18"/>
          <p:cNvSpPr txBox="1"/>
          <p:nvPr/>
        </p:nvSpPr>
        <p:spPr>
          <a:xfrm>
            <a:off x="696483" y="408750"/>
            <a:ext cx="6477000" cy="1066510"/>
          </a:xfrm>
          <a:prstGeom prst="rect">
            <a:avLst/>
          </a:prstGeom>
        </p:spPr>
        <p:txBody>
          <a:bodyPr wrap="square" lIns="0" tIns="0" rIns="0" bIns="0" rtlCol="0" anchor="t">
            <a:spAutoFit/>
          </a:bodyPr>
          <a:lstStyle/>
          <a:p>
            <a:pPr>
              <a:lnSpc>
                <a:spcPts val="7811"/>
              </a:lnSpc>
            </a:pPr>
            <a:r>
              <a:rPr lang="en-US" sz="8222" spc="-411" dirty="0">
                <a:solidFill>
                  <a:srgbClr val="A30000"/>
                </a:solidFill>
                <a:latin typeface="League Spartan"/>
              </a:rPr>
              <a:t>CASI CLINICI</a:t>
            </a:r>
          </a:p>
        </p:txBody>
      </p:sp>
      <p:sp>
        <p:nvSpPr>
          <p:cNvPr id="19" name="Freeform 19"/>
          <p:cNvSpPr/>
          <p:nvPr/>
        </p:nvSpPr>
        <p:spPr>
          <a:xfrm>
            <a:off x="11529874" y="8008898"/>
            <a:ext cx="5729426" cy="2278102"/>
          </a:xfrm>
          <a:custGeom>
            <a:avLst/>
            <a:gdLst/>
            <a:ahLst/>
            <a:cxnLst/>
            <a:rect l="l" t="t" r="r" b="b"/>
            <a:pathLst>
              <a:path w="5729426" h="2278102">
                <a:moveTo>
                  <a:pt x="0" y="0"/>
                </a:moveTo>
                <a:lnTo>
                  <a:pt x="5729426" y="0"/>
                </a:lnTo>
                <a:lnTo>
                  <a:pt x="5729426" y="2278102"/>
                </a:lnTo>
                <a:lnTo>
                  <a:pt x="0" y="2278102"/>
                </a:lnTo>
                <a:lnTo>
                  <a:pt x="0" y="0"/>
                </a:lnTo>
                <a:close/>
              </a:path>
            </a:pathLst>
          </a:custGeom>
          <a:blipFill>
            <a:blip r:embed="rId6"/>
            <a:stretch>
              <a:fillRect/>
            </a:stretch>
          </a:blipFill>
        </p:spPr>
        <p:txBody>
          <a:bodyPr/>
          <a:lstStyle/>
          <a:p>
            <a:endParaRPr lang="it-IT"/>
          </a:p>
        </p:txBody>
      </p:sp>
      <p:sp>
        <p:nvSpPr>
          <p:cNvPr id="20" name="TextBox 20"/>
          <p:cNvSpPr txBox="1"/>
          <p:nvPr/>
        </p:nvSpPr>
        <p:spPr>
          <a:xfrm>
            <a:off x="16806215" y="2609184"/>
            <a:ext cx="2134880" cy="6242744"/>
          </a:xfrm>
          <a:prstGeom prst="rect">
            <a:avLst/>
          </a:prstGeom>
        </p:spPr>
        <p:txBody>
          <a:bodyPr vert="wordArtVert" wrap="square" lIns="0" tIns="0" rIns="0" bIns="0" rtlCol="0" anchor="t">
            <a:spAutoFit/>
          </a:bodyPr>
          <a:lstStyle/>
          <a:p>
            <a:pPr algn="just">
              <a:lnSpc>
                <a:spcPts val="7811"/>
              </a:lnSpc>
            </a:pPr>
            <a:r>
              <a:rPr lang="en-US" sz="8222" spc="-411" dirty="0">
                <a:solidFill>
                  <a:srgbClr val="A30000"/>
                </a:solidFill>
                <a:latin typeface="League Spartan"/>
              </a:rPr>
              <a:t>ICOT</a:t>
            </a:r>
          </a:p>
          <a:p>
            <a:pPr algn="just">
              <a:lnSpc>
                <a:spcPts val="7811"/>
              </a:lnSpc>
            </a:pPr>
            <a:endParaRPr lang="en-US" sz="8222" spc="-411" dirty="0">
              <a:solidFill>
                <a:srgbClr val="A30000"/>
              </a:solidFill>
              <a:latin typeface="League Spartan"/>
            </a:endParaRPr>
          </a:p>
        </p:txBody>
      </p:sp>
      <p:sp>
        <p:nvSpPr>
          <p:cNvPr id="21" name="Freeform 21"/>
          <p:cNvSpPr/>
          <p:nvPr/>
        </p:nvSpPr>
        <p:spPr>
          <a:xfrm>
            <a:off x="13908079" y="1471103"/>
            <a:ext cx="3768602" cy="880911"/>
          </a:xfrm>
          <a:custGeom>
            <a:avLst/>
            <a:gdLst/>
            <a:ahLst/>
            <a:cxnLst/>
            <a:rect l="l" t="t" r="r" b="b"/>
            <a:pathLst>
              <a:path w="3768602" h="880911">
                <a:moveTo>
                  <a:pt x="0" y="0"/>
                </a:moveTo>
                <a:lnTo>
                  <a:pt x="3768603" y="0"/>
                </a:lnTo>
                <a:lnTo>
                  <a:pt x="3768603" y="880910"/>
                </a:lnTo>
                <a:lnTo>
                  <a:pt x="0" y="8809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23" name="CasellaDiTesto 22">
            <a:extLst>
              <a:ext uri="{FF2B5EF4-FFF2-40B4-BE49-F238E27FC236}">
                <a16:creationId xmlns:a16="http://schemas.microsoft.com/office/drawing/2014/main" id="{58A1576F-E1DB-AA4C-3D47-31C45B2CD8B5}"/>
              </a:ext>
            </a:extLst>
          </p:cNvPr>
          <p:cNvSpPr txBox="1"/>
          <p:nvPr/>
        </p:nvSpPr>
        <p:spPr>
          <a:xfrm>
            <a:off x="1676400" y="2165061"/>
            <a:ext cx="6620580" cy="6863417"/>
          </a:xfrm>
          <a:prstGeom prst="rect">
            <a:avLst/>
          </a:prstGeom>
          <a:noFill/>
        </p:spPr>
        <p:txBody>
          <a:bodyPr wrap="square" rtlCol="0">
            <a:spAutoFit/>
          </a:bodyPr>
          <a:lstStyle/>
          <a:p>
            <a:r>
              <a:rPr lang="it-IT" sz="4000" dirty="0"/>
              <a:t>Figura 1. L'ECG secondo Holter ha mostrato la presenza di dissociazione isoritmica e ritmo giunzionale (A), in linea con l'elevato tono parasimpatico derivante dalla preparazione atletica del giovane paziente. Inoltre, si evidenziavano fasi di blocco atrio-ventricolare di 2°grado di tipo I (B).</a:t>
            </a:r>
          </a:p>
        </p:txBody>
      </p:sp>
      <p:pic>
        <p:nvPicPr>
          <p:cNvPr id="24" name="Immagine 23" descr="Immagine che contiene diagramma, linea, modello, quadrato&#10;&#10;Descrizione generata automaticamente">
            <a:extLst>
              <a:ext uri="{FF2B5EF4-FFF2-40B4-BE49-F238E27FC236}">
                <a16:creationId xmlns:a16="http://schemas.microsoft.com/office/drawing/2014/main" id="{2A2B57CA-5513-6EB3-7B1F-E93BC994BF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15327" y="1823525"/>
            <a:ext cx="7941496" cy="7700895"/>
          </a:xfrm>
          <a:prstGeom prst="rect">
            <a:avLst/>
          </a:prstGeom>
        </p:spPr>
      </p:pic>
    </p:spTree>
    <p:extLst>
      <p:ext uri="{BB962C8B-B14F-4D97-AF65-F5344CB8AC3E}">
        <p14:creationId xmlns:p14="http://schemas.microsoft.com/office/powerpoint/2010/main" val="4136125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it-IT"/>
          </a:p>
        </p:txBody>
      </p:sp>
      <p:sp>
        <p:nvSpPr>
          <p:cNvPr id="3" name="Freeform 3"/>
          <p:cNvSpPr/>
          <p:nvPr/>
        </p:nvSpPr>
        <p:spPr>
          <a:xfrm rot="-2104014">
            <a:off x="1119125" y="1172488"/>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grpSp>
        <p:nvGrpSpPr>
          <p:cNvPr id="4" name="Group 4"/>
          <p:cNvGrpSpPr/>
          <p:nvPr/>
        </p:nvGrpSpPr>
        <p:grpSpPr>
          <a:xfrm>
            <a:off x="754523" y="1029333"/>
            <a:ext cx="15994251" cy="9170339"/>
            <a:chOff x="0" y="0"/>
            <a:chExt cx="21325669" cy="12227118"/>
          </a:xfrm>
        </p:grpSpPr>
        <p:grpSp>
          <p:nvGrpSpPr>
            <p:cNvPr id="5" name="Group 5"/>
            <p:cNvGrpSpPr/>
            <p:nvPr/>
          </p:nvGrpSpPr>
          <p:grpSpPr>
            <a:xfrm rot="-208414">
              <a:off x="308288" y="610199"/>
              <a:ext cx="20469931" cy="10797208"/>
              <a:chOff x="0" y="0"/>
              <a:chExt cx="3534284" cy="1864217"/>
            </a:xfrm>
          </p:grpSpPr>
          <p:sp>
            <p:nvSpPr>
              <p:cNvPr id="6" name="Freeform 6"/>
              <p:cNvSpPr/>
              <p:nvPr/>
            </p:nvSpPr>
            <p:spPr>
              <a:xfrm>
                <a:off x="0" y="0"/>
                <a:ext cx="3534284" cy="1864217"/>
              </a:xfrm>
              <a:custGeom>
                <a:avLst/>
                <a:gdLst/>
                <a:ahLst/>
                <a:cxnLst/>
                <a:rect l="l" t="t" r="r" b="b"/>
                <a:pathLst>
                  <a:path w="3534284" h="1864217">
                    <a:moveTo>
                      <a:pt x="0" y="0"/>
                    </a:moveTo>
                    <a:lnTo>
                      <a:pt x="3534284" y="0"/>
                    </a:lnTo>
                    <a:lnTo>
                      <a:pt x="3534284" y="1864217"/>
                    </a:lnTo>
                    <a:lnTo>
                      <a:pt x="0" y="1864217"/>
                    </a:lnTo>
                    <a:close/>
                  </a:path>
                </a:pathLst>
              </a:custGeom>
              <a:solidFill>
                <a:srgbClr val="FFFFFF"/>
              </a:solidFill>
              <a:ln w="38100" cap="sq">
                <a:solidFill>
                  <a:srgbClr val="3D4984"/>
                </a:solidFill>
                <a:prstDash val="solid"/>
                <a:miter/>
              </a:ln>
            </p:spPr>
            <p:txBody>
              <a:bodyPr/>
              <a:lstStyle/>
              <a:p>
                <a:endParaRPr lang="it-IT"/>
              </a:p>
            </p:txBody>
          </p:sp>
          <p:sp>
            <p:nvSpPr>
              <p:cNvPr id="7" name="TextBox 7"/>
              <p:cNvSpPr txBox="1"/>
              <p:nvPr/>
            </p:nvSpPr>
            <p:spPr>
              <a:xfrm>
                <a:off x="0" y="-28575"/>
                <a:ext cx="3534284" cy="189279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577440" y="881254"/>
              <a:ext cx="20463436" cy="10783598"/>
              <a:chOff x="0" y="0"/>
              <a:chExt cx="3533163" cy="1861868"/>
            </a:xfrm>
          </p:grpSpPr>
          <p:sp>
            <p:nvSpPr>
              <p:cNvPr id="9" name="Freeform 9"/>
              <p:cNvSpPr/>
              <p:nvPr/>
            </p:nvSpPr>
            <p:spPr>
              <a:xfrm>
                <a:off x="0" y="0"/>
                <a:ext cx="3533163" cy="1861868"/>
              </a:xfrm>
              <a:custGeom>
                <a:avLst/>
                <a:gdLst/>
                <a:ahLst/>
                <a:cxnLst/>
                <a:rect l="l" t="t" r="r" b="b"/>
                <a:pathLst>
                  <a:path w="3533163" h="1861868">
                    <a:moveTo>
                      <a:pt x="0" y="0"/>
                    </a:moveTo>
                    <a:lnTo>
                      <a:pt x="3533163" y="0"/>
                    </a:lnTo>
                    <a:lnTo>
                      <a:pt x="3533163" y="1861868"/>
                    </a:lnTo>
                    <a:lnTo>
                      <a:pt x="0" y="1861868"/>
                    </a:lnTo>
                    <a:close/>
                  </a:path>
                </a:pathLst>
              </a:custGeom>
              <a:solidFill>
                <a:srgbClr val="FFFFFF"/>
              </a:solidFill>
              <a:ln w="38100" cap="sq">
                <a:solidFill>
                  <a:srgbClr val="3D4984"/>
                </a:solidFill>
                <a:prstDash val="solid"/>
                <a:miter/>
              </a:ln>
            </p:spPr>
            <p:txBody>
              <a:bodyPr/>
              <a:lstStyle/>
              <a:p>
                <a:endParaRPr lang="it-IT"/>
              </a:p>
            </p:txBody>
          </p:sp>
          <p:sp>
            <p:nvSpPr>
              <p:cNvPr id="10" name="TextBox 10"/>
              <p:cNvSpPr txBox="1"/>
              <p:nvPr/>
            </p:nvSpPr>
            <p:spPr>
              <a:xfrm>
                <a:off x="0" y="-28575"/>
                <a:ext cx="3533163" cy="1890443"/>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66823">
              <a:off x="601887" y="932326"/>
              <a:ext cx="20414542" cy="10681456"/>
              <a:chOff x="0" y="0"/>
              <a:chExt cx="3524721" cy="1844232"/>
            </a:xfrm>
          </p:grpSpPr>
          <p:sp>
            <p:nvSpPr>
              <p:cNvPr id="12" name="Freeform 12"/>
              <p:cNvSpPr/>
              <p:nvPr/>
            </p:nvSpPr>
            <p:spPr>
              <a:xfrm>
                <a:off x="0" y="0"/>
                <a:ext cx="3524721" cy="1844232"/>
              </a:xfrm>
              <a:custGeom>
                <a:avLst/>
                <a:gdLst/>
                <a:ahLst/>
                <a:cxnLst/>
                <a:rect l="l" t="t" r="r" b="b"/>
                <a:pathLst>
                  <a:path w="3524721" h="1844232">
                    <a:moveTo>
                      <a:pt x="0" y="0"/>
                    </a:moveTo>
                    <a:lnTo>
                      <a:pt x="3524721" y="0"/>
                    </a:lnTo>
                    <a:lnTo>
                      <a:pt x="3524721" y="1844232"/>
                    </a:lnTo>
                    <a:lnTo>
                      <a:pt x="0" y="1844232"/>
                    </a:lnTo>
                    <a:close/>
                  </a:path>
                </a:pathLst>
              </a:custGeom>
              <a:solidFill>
                <a:srgbClr val="FFFFFF"/>
              </a:solidFill>
              <a:ln w="38100" cap="sq">
                <a:solidFill>
                  <a:srgbClr val="3D4984"/>
                </a:solidFill>
                <a:prstDash val="solid"/>
                <a:miter/>
              </a:ln>
            </p:spPr>
            <p:txBody>
              <a:bodyPr/>
              <a:lstStyle/>
              <a:p>
                <a:endParaRPr lang="it-IT"/>
              </a:p>
            </p:txBody>
          </p:sp>
          <p:sp>
            <p:nvSpPr>
              <p:cNvPr id="13" name="TextBox 13"/>
              <p:cNvSpPr txBox="1"/>
              <p:nvPr/>
            </p:nvSpPr>
            <p:spPr>
              <a:xfrm>
                <a:off x="0" y="-28575"/>
                <a:ext cx="3524721" cy="1872807"/>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14938" y="959486"/>
              <a:ext cx="20388440" cy="10627135"/>
              <a:chOff x="0" y="0"/>
              <a:chExt cx="3520214" cy="1834853"/>
            </a:xfrm>
          </p:grpSpPr>
          <p:sp>
            <p:nvSpPr>
              <p:cNvPr id="15" name="Freeform 15"/>
              <p:cNvSpPr/>
              <p:nvPr/>
            </p:nvSpPr>
            <p:spPr>
              <a:xfrm>
                <a:off x="0" y="0"/>
                <a:ext cx="3520214" cy="1834853"/>
              </a:xfrm>
              <a:custGeom>
                <a:avLst/>
                <a:gdLst/>
                <a:ahLst/>
                <a:cxnLst/>
                <a:rect l="l" t="t" r="r" b="b"/>
                <a:pathLst>
                  <a:path w="3520214" h="1834853">
                    <a:moveTo>
                      <a:pt x="0" y="0"/>
                    </a:moveTo>
                    <a:lnTo>
                      <a:pt x="3520214" y="0"/>
                    </a:lnTo>
                    <a:lnTo>
                      <a:pt x="3520214" y="1834853"/>
                    </a:lnTo>
                    <a:lnTo>
                      <a:pt x="0" y="1834853"/>
                    </a:lnTo>
                    <a:close/>
                  </a:path>
                </a:pathLst>
              </a:custGeom>
              <a:solidFill>
                <a:srgbClr val="FFFFFF"/>
              </a:solidFill>
              <a:ln w="38100" cap="sq">
                <a:solidFill>
                  <a:srgbClr val="3D4984"/>
                </a:solidFill>
                <a:prstDash val="solid"/>
                <a:miter/>
              </a:ln>
            </p:spPr>
            <p:txBody>
              <a:bodyPr/>
              <a:lstStyle/>
              <a:p>
                <a:endParaRPr lang="it-IT" dirty="0"/>
              </a:p>
            </p:txBody>
          </p:sp>
          <p:sp>
            <p:nvSpPr>
              <p:cNvPr id="16" name="TextBox 16"/>
              <p:cNvSpPr txBox="1"/>
              <p:nvPr/>
            </p:nvSpPr>
            <p:spPr>
              <a:xfrm>
                <a:off x="0" y="-28575"/>
                <a:ext cx="3520214" cy="1863428"/>
              </a:xfrm>
              <a:prstGeom prst="rect">
                <a:avLst/>
              </a:prstGeom>
            </p:spPr>
            <p:txBody>
              <a:bodyPr lIns="50800" tIns="50800" rIns="50800" bIns="50800" rtlCol="0" anchor="ctr"/>
              <a:lstStyle/>
              <a:p>
                <a:pPr algn="ctr">
                  <a:lnSpc>
                    <a:spcPts val="2659"/>
                  </a:lnSpc>
                </a:pPr>
                <a:endParaRPr/>
              </a:p>
            </p:txBody>
          </p:sp>
        </p:grpSp>
      </p:grpSp>
      <p:sp>
        <p:nvSpPr>
          <p:cNvPr id="17" name="Freeform 17"/>
          <p:cNvSpPr/>
          <p:nvPr/>
        </p:nvSpPr>
        <p:spPr>
          <a:xfrm rot="255195">
            <a:off x="336196" y="8683343"/>
            <a:ext cx="1641981" cy="1923258"/>
          </a:xfrm>
          <a:custGeom>
            <a:avLst/>
            <a:gdLst/>
            <a:ahLst/>
            <a:cxnLst/>
            <a:rect l="l" t="t" r="r" b="b"/>
            <a:pathLst>
              <a:path w="1641981" h="1923258">
                <a:moveTo>
                  <a:pt x="0" y="0"/>
                </a:moveTo>
                <a:lnTo>
                  <a:pt x="1641982" y="0"/>
                </a:lnTo>
                <a:lnTo>
                  <a:pt x="1641982" y="1923258"/>
                </a:lnTo>
                <a:lnTo>
                  <a:pt x="0" y="1923258"/>
                </a:lnTo>
                <a:lnTo>
                  <a:pt x="0" y="0"/>
                </a:lnTo>
                <a:close/>
              </a:path>
            </a:pathLst>
          </a:custGeom>
          <a:blipFill>
            <a:blip r:embed="rId5"/>
            <a:stretch>
              <a:fillRect/>
            </a:stretch>
          </a:blipFill>
        </p:spPr>
        <p:txBody>
          <a:bodyPr/>
          <a:lstStyle/>
          <a:p>
            <a:endParaRPr lang="it-IT"/>
          </a:p>
        </p:txBody>
      </p:sp>
      <p:sp>
        <p:nvSpPr>
          <p:cNvPr id="18" name="TextBox 18"/>
          <p:cNvSpPr txBox="1"/>
          <p:nvPr/>
        </p:nvSpPr>
        <p:spPr>
          <a:xfrm>
            <a:off x="696483" y="408750"/>
            <a:ext cx="6477000" cy="1066510"/>
          </a:xfrm>
          <a:prstGeom prst="rect">
            <a:avLst/>
          </a:prstGeom>
        </p:spPr>
        <p:txBody>
          <a:bodyPr wrap="square" lIns="0" tIns="0" rIns="0" bIns="0" rtlCol="0" anchor="t">
            <a:spAutoFit/>
          </a:bodyPr>
          <a:lstStyle/>
          <a:p>
            <a:pPr>
              <a:lnSpc>
                <a:spcPts val="7811"/>
              </a:lnSpc>
            </a:pPr>
            <a:r>
              <a:rPr lang="en-US" sz="8222" spc="-411" dirty="0">
                <a:solidFill>
                  <a:srgbClr val="A30000"/>
                </a:solidFill>
                <a:latin typeface="League Spartan"/>
              </a:rPr>
              <a:t>CASI CLINICI</a:t>
            </a:r>
          </a:p>
        </p:txBody>
      </p:sp>
      <p:sp>
        <p:nvSpPr>
          <p:cNvPr id="19" name="Freeform 19"/>
          <p:cNvSpPr/>
          <p:nvPr/>
        </p:nvSpPr>
        <p:spPr>
          <a:xfrm>
            <a:off x="11529874" y="8008898"/>
            <a:ext cx="5729426" cy="2278102"/>
          </a:xfrm>
          <a:custGeom>
            <a:avLst/>
            <a:gdLst/>
            <a:ahLst/>
            <a:cxnLst/>
            <a:rect l="l" t="t" r="r" b="b"/>
            <a:pathLst>
              <a:path w="5729426" h="2278102">
                <a:moveTo>
                  <a:pt x="0" y="0"/>
                </a:moveTo>
                <a:lnTo>
                  <a:pt x="5729426" y="0"/>
                </a:lnTo>
                <a:lnTo>
                  <a:pt x="5729426" y="2278102"/>
                </a:lnTo>
                <a:lnTo>
                  <a:pt x="0" y="2278102"/>
                </a:lnTo>
                <a:lnTo>
                  <a:pt x="0" y="0"/>
                </a:lnTo>
                <a:close/>
              </a:path>
            </a:pathLst>
          </a:custGeom>
          <a:blipFill>
            <a:blip r:embed="rId6"/>
            <a:stretch>
              <a:fillRect/>
            </a:stretch>
          </a:blipFill>
        </p:spPr>
        <p:txBody>
          <a:bodyPr/>
          <a:lstStyle/>
          <a:p>
            <a:endParaRPr lang="it-IT"/>
          </a:p>
        </p:txBody>
      </p:sp>
      <p:sp>
        <p:nvSpPr>
          <p:cNvPr id="20" name="TextBox 20"/>
          <p:cNvSpPr txBox="1"/>
          <p:nvPr/>
        </p:nvSpPr>
        <p:spPr>
          <a:xfrm>
            <a:off x="16806215" y="2609184"/>
            <a:ext cx="2134880" cy="6242744"/>
          </a:xfrm>
          <a:prstGeom prst="rect">
            <a:avLst/>
          </a:prstGeom>
        </p:spPr>
        <p:txBody>
          <a:bodyPr vert="wordArtVert" wrap="square" lIns="0" tIns="0" rIns="0" bIns="0" rtlCol="0" anchor="t">
            <a:spAutoFit/>
          </a:bodyPr>
          <a:lstStyle/>
          <a:p>
            <a:pPr algn="just">
              <a:lnSpc>
                <a:spcPts val="7811"/>
              </a:lnSpc>
            </a:pPr>
            <a:r>
              <a:rPr lang="en-US" sz="8222" spc="-411" dirty="0">
                <a:solidFill>
                  <a:srgbClr val="A30000"/>
                </a:solidFill>
                <a:latin typeface="League Spartan"/>
              </a:rPr>
              <a:t>ICOT</a:t>
            </a:r>
          </a:p>
          <a:p>
            <a:pPr algn="just">
              <a:lnSpc>
                <a:spcPts val="7811"/>
              </a:lnSpc>
            </a:pPr>
            <a:endParaRPr lang="en-US" sz="8222" spc="-411" dirty="0">
              <a:solidFill>
                <a:srgbClr val="A30000"/>
              </a:solidFill>
              <a:latin typeface="League Spartan"/>
            </a:endParaRPr>
          </a:p>
        </p:txBody>
      </p:sp>
      <p:sp>
        <p:nvSpPr>
          <p:cNvPr id="21" name="Freeform 21"/>
          <p:cNvSpPr/>
          <p:nvPr/>
        </p:nvSpPr>
        <p:spPr>
          <a:xfrm>
            <a:off x="13908079" y="1471103"/>
            <a:ext cx="3768602" cy="880911"/>
          </a:xfrm>
          <a:custGeom>
            <a:avLst/>
            <a:gdLst/>
            <a:ahLst/>
            <a:cxnLst/>
            <a:rect l="l" t="t" r="r" b="b"/>
            <a:pathLst>
              <a:path w="3768602" h="880911">
                <a:moveTo>
                  <a:pt x="0" y="0"/>
                </a:moveTo>
                <a:lnTo>
                  <a:pt x="3768603" y="0"/>
                </a:lnTo>
                <a:lnTo>
                  <a:pt x="3768603" y="880910"/>
                </a:lnTo>
                <a:lnTo>
                  <a:pt x="0" y="8809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23" name="CasellaDiTesto 22">
            <a:extLst>
              <a:ext uri="{FF2B5EF4-FFF2-40B4-BE49-F238E27FC236}">
                <a16:creationId xmlns:a16="http://schemas.microsoft.com/office/drawing/2014/main" id="{58A1576F-E1DB-AA4C-3D47-31C45B2CD8B5}"/>
              </a:ext>
            </a:extLst>
          </p:cNvPr>
          <p:cNvSpPr txBox="1"/>
          <p:nvPr/>
        </p:nvSpPr>
        <p:spPr>
          <a:xfrm>
            <a:off x="1694746" y="2165061"/>
            <a:ext cx="8211254" cy="7478970"/>
          </a:xfrm>
          <a:prstGeom prst="rect">
            <a:avLst/>
          </a:prstGeom>
          <a:noFill/>
        </p:spPr>
        <p:txBody>
          <a:bodyPr wrap="square" rtlCol="0">
            <a:spAutoFit/>
          </a:bodyPr>
          <a:lstStyle/>
          <a:p>
            <a:r>
              <a:rPr lang="it-IT" sz="4000" dirty="0"/>
              <a:t>Figura 2</a:t>
            </a:r>
          </a:p>
          <a:p>
            <a:r>
              <a:rPr lang="it-IT" sz="4000" dirty="0"/>
              <a:t>A: Alla prima CMR non era chiaramente visibile l’origine della coronaria destra.  B: Alla CCTA si evidenziava l’origine della coronaria destra dal seno coronarico sinistro, con decorso inter-arterioso </a:t>
            </a:r>
            <a:r>
              <a:rPr lang="it-IT" sz="4000" dirty="0" err="1"/>
              <a:t>maligno.C,D</a:t>
            </a:r>
            <a:r>
              <a:rPr lang="it-IT" sz="4000" dirty="0"/>
              <a:t>: "</a:t>
            </a:r>
            <a:r>
              <a:rPr lang="it-IT" sz="4000" dirty="0" err="1"/>
              <a:t>Bullseye</a:t>
            </a:r>
            <a:r>
              <a:rPr lang="it-IT" sz="4000" dirty="0"/>
              <a:t> plot" del mapping di perfusione alla RMC da stress </a:t>
            </a:r>
            <a:r>
              <a:rPr lang="it-IT" sz="4000" dirty="0" err="1"/>
              <a:t>pre</a:t>
            </a:r>
            <a:r>
              <a:rPr lang="it-IT" sz="4000" dirty="0"/>
              <a:t> (C) e post (D) “</a:t>
            </a:r>
            <a:r>
              <a:rPr lang="it-IT" sz="4000" dirty="0" err="1"/>
              <a:t>unroofing</a:t>
            </a:r>
            <a:r>
              <a:rPr lang="it-IT" sz="4000" dirty="0"/>
              <a:t>” chirurgico della coronaria destra.</a:t>
            </a:r>
          </a:p>
          <a:p>
            <a:endParaRPr lang="it-IT" sz="4000" dirty="0"/>
          </a:p>
        </p:txBody>
      </p:sp>
      <p:pic>
        <p:nvPicPr>
          <p:cNvPr id="22" name="Immagine 21">
            <a:extLst>
              <a:ext uri="{FF2B5EF4-FFF2-40B4-BE49-F238E27FC236}">
                <a16:creationId xmlns:a16="http://schemas.microsoft.com/office/drawing/2014/main" id="{8E7B9980-A8DD-6E86-5A20-F92AB5FFD8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27972" y="2768127"/>
            <a:ext cx="6447977" cy="5309312"/>
          </a:xfrm>
          <a:prstGeom prst="rect">
            <a:avLst/>
          </a:prstGeom>
        </p:spPr>
      </p:pic>
    </p:spTree>
    <p:extLst>
      <p:ext uri="{BB962C8B-B14F-4D97-AF65-F5344CB8AC3E}">
        <p14:creationId xmlns:p14="http://schemas.microsoft.com/office/powerpoint/2010/main" val="3068091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it-IT"/>
          </a:p>
        </p:txBody>
      </p:sp>
      <p:sp>
        <p:nvSpPr>
          <p:cNvPr id="3" name="Freeform 3"/>
          <p:cNvSpPr/>
          <p:nvPr/>
        </p:nvSpPr>
        <p:spPr>
          <a:xfrm rot="-2104014">
            <a:off x="1119125" y="1172488"/>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grpSp>
        <p:nvGrpSpPr>
          <p:cNvPr id="4" name="Group 4"/>
          <p:cNvGrpSpPr/>
          <p:nvPr/>
        </p:nvGrpSpPr>
        <p:grpSpPr>
          <a:xfrm>
            <a:off x="754523" y="1029333"/>
            <a:ext cx="15994251" cy="9170339"/>
            <a:chOff x="0" y="0"/>
            <a:chExt cx="21325669" cy="12227118"/>
          </a:xfrm>
        </p:grpSpPr>
        <p:grpSp>
          <p:nvGrpSpPr>
            <p:cNvPr id="5" name="Group 5"/>
            <p:cNvGrpSpPr/>
            <p:nvPr/>
          </p:nvGrpSpPr>
          <p:grpSpPr>
            <a:xfrm rot="-208414">
              <a:off x="308288" y="610199"/>
              <a:ext cx="20469931" cy="10797208"/>
              <a:chOff x="0" y="0"/>
              <a:chExt cx="3534284" cy="1864217"/>
            </a:xfrm>
          </p:grpSpPr>
          <p:sp>
            <p:nvSpPr>
              <p:cNvPr id="6" name="Freeform 6"/>
              <p:cNvSpPr/>
              <p:nvPr/>
            </p:nvSpPr>
            <p:spPr>
              <a:xfrm>
                <a:off x="0" y="0"/>
                <a:ext cx="3534284" cy="1864217"/>
              </a:xfrm>
              <a:custGeom>
                <a:avLst/>
                <a:gdLst/>
                <a:ahLst/>
                <a:cxnLst/>
                <a:rect l="l" t="t" r="r" b="b"/>
                <a:pathLst>
                  <a:path w="3534284" h="1864217">
                    <a:moveTo>
                      <a:pt x="0" y="0"/>
                    </a:moveTo>
                    <a:lnTo>
                      <a:pt x="3534284" y="0"/>
                    </a:lnTo>
                    <a:lnTo>
                      <a:pt x="3534284" y="1864217"/>
                    </a:lnTo>
                    <a:lnTo>
                      <a:pt x="0" y="1864217"/>
                    </a:lnTo>
                    <a:close/>
                  </a:path>
                </a:pathLst>
              </a:custGeom>
              <a:solidFill>
                <a:srgbClr val="FFFFFF"/>
              </a:solidFill>
              <a:ln w="38100" cap="sq">
                <a:solidFill>
                  <a:srgbClr val="3D4984"/>
                </a:solidFill>
                <a:prstDash val="solid"/>
                <a:miter/>
              </a:ln>
            </p:spPr>
            <p:txBody>
              <a:bodyPr/>
              <a:lstStyle/>
              <a:p>
                <a:endParaRPr lang="it-IT"/>
              </a:p>
            </p:txBody>
          </p:sp>
          <p:sp>
            <p:nvSpPr>
              <p:cNvPr id="7" name="TextBox 7"/>
              <p:cNvSpPr txBox="1"/>
              <p:nvPr/>
            </p:nvSpPr>
            <p:spPr>
              <a:xfrm>
                <a:off x="0" y="-28575"/>
                <a:ext cx="3534284" cy="189279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577440" y="881254"/>
              <a:ext cx="20463436" cy="10783598"/>
              <a:chOff x="0" y="0"/>
              <a:chExt cx="3533163" cy="1861868"/>
            </a:xfrm>
          </p:grpSpPr>
          <p:sp>
            <p:nvSpPr>
              <p:cNvPr id="9" name="Freeform 9"/>
              <p:cNvSpPr/>
              <p:nvPr/>
            </p:nvSpPr>
            <p:spPr>
              <a:xfrm>
                <a:off x="0" y="0"/>
                <a:ext cx="3533163" cy="1861868"/>
              </a:xfrm>
              <a:custGeom>
                <a:avLst/>
                <a:gdLst/>
                <a:ahLst/>
                <a:cxnLst/>
                <a:rect l="l" t="t" r="r" b="b"/>
                <a:pathLst>
                  <a:path w="3533163" h="1861868">
                    <a:moveTo>
                      <a:pt x="0" y="0"/>
                    </a:moveTo>
                    <a:lnTo>
                      <a:pt x="3533163" y="0"/>
                    </a:lnTo>
                    <a:lnTo>
                      <a:pt x="3533163" y="1861868"/>
                    </a:lnTo>
                    <a:lnTo>
                      <a:pt x="0" y="1861868"/>
                    </a:lnTo>
                    <a:close/>
                  </a:path>
                </a:pathLst>
              </a:custGeom>
              <a:solidFill>
                <a:srgbClr val="FFFFFF"/>
              </a:solidFill>
              <a:ln w="38100" cap="sq">
                <a:solidFill>
                  <a:srgbClr val="3D4984"/>
                </a:solidFill>
                <a:prstDash val="solid"/>
                <a:miter/>
              </a:ln>
            </p:spPr>
            <p:txBody>
              <a:bodyPr/>
              <a:lstStyle/>
              <a:p>
                <a:endParaRPr lang="it-IT"/>
              </a:p>
            </p:txBody>
          </p:sp>
          <p:sp>
            <p:nvSpPr>
              <p:cNvPr id="10" name="TextBox 10"/>
              <p:cNvSpPr txBox="1"/>
              <p:nvPr/>
            </p:nvSpPr>
            <p:spPr>
              <a:xfrm>
                <a:off x="0" y="-28575"/>
                <a:ext cx="3533163" cy="1890443"/>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66823">
              <a:off x="601887" y="932326"/>
              <a:ext cx="20414542" cy="10681456"/>
              <a:chOff x="0" y="0"/>
              <a:chExt cx="3524721" cy="1844232"/>
            </a:xfrm>
          </p:grpSpPr>
          <p:sp>
            <p:nvSpPr>
              <p:cNvPr id="12" name="Freeform 12"/>
              <p:cNvSpPr/>
              <p:nvPr/>
            </p:nvSpPr>
            <p:spPr>
              <a:xfrm>
                <a:off x="0" y="0"/>
                <a:ext cx="3524721" cy="1844232"/>
              </a:xfrm>
              <a:custGeom>
                <a:avLst/>
                <a:gdLst/>
                <a:ahLst/>
                <a:cxnLst/>
                <a:rect l="l" t="t" r="r" b="b"/>
                <a:pathLst>
                  <a:path w="3524721" h="1844232">
                    <a:moveTo>
                      <a:pt x="0" y="0"/>
                    </a:moveTo>
                    <a:lnTo>
                      <a:pt x="3524721" y="0"/>
                    </a:lnTo>
                    <a:lnTo>
                      <a:pt x="3524721" y="1844232"/>
                    </a:lnTo>
                    <a:lnTo>
                      <a:pt x="0" y="1844232"/>
                    </a:lnTo>
                    <a:close/>
                  </a:path>
                </a:pathLst>
              </a:custGeom>
              <a:solidFill>
                <a:srgbClr val="FFFFFF"/>
              </a:solidFill>
              <a:ln w="38100" cap="sq">
                <a:solidFill>
                  <a:srgbClr val="3D4984"/>
                </a:solidFill>
                <a:prstDash val="solid"/>
                <a:miter/>
              </a:ln>
            </p:spPr>
            <p:txBody>
              <a:bodyPr/>
              <a:lstStyle/>
              <a:p>
                <a:endParaRPr lang="it-IT"/>
              </a:p>
            </p:txBody>
          </p:sp>
          <p:sp>
            <p:nvSpPr>
              <p:cNvPr id="13" name="TextBox 13"/>
              <p:cNvSpPr txBox="1"/>
              <p:nvPr/>
            </p:nvSpPr>
            <p:spPr>
              <a:xfrm>
                <a:off x="0" y="-28575"/>
                <a:ext cx="3524721" cy="1872807"/>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14938" y="959486"/>
              <a:ext cx="20388440" cy="10627135"/>
              <a:chOff x="0" y="0"/>
              <a:chExt cx="3520214" cy="1834853"/>
            </a:xfrm>
          </p:grpSpPr>
          <p:sp>
            <p:nvSpPr>
              <p:cNvPr id="15" name="Freeform 15"/>
              <p:cNvSpPr/>
              <p:nvPr/>
            </p:nvSpPr>
            <p:spPr>
              <a:xfrm>
                <a:off x="0" y="0"/>
                <a:ext cx="3520214" cy="1834853"/>
              </a:xfrm>
              <a:custGeom>
                <a:avLst/>
                <a:gdLst/>
                <a:ahLst/>
                <a:cxnLst/>
                <a:rect l="l" t="t" r="r" b="b"/>
                <a:pathLst>
                  <a:path w="3520214" h="1834853">
                    <a:moveTo>
                      <a:pt x="0" y="0"/>
                    </a:moveTo>
                    <a:lnTo>
                      <a:pt x="3520214" y="0"/>
                    </a:lnTo>
                    <a:lnTo>
                      <a:pt x="3520214" y="1834853"/>
                    </a:lnTo>
                    <a:lnTo>
                      <a:pt x="0" y="1834853"/>
                    </a:lnTo>
                    <a:close/>
                  </a:path>
                </a:pathLst>
              </a:custGeom>
              <a:solidFill>
                <a:srgbClr val="FFFFFF"/>
              </a:solidFill>
              <a:ln w="38100" cap="sq">
                <a:solidFill>
                  <a:srgbClr val="3D4984"/>
                </a:solidFill>
                <a:prstDash val="solid"/>
                <a:miter/>
              </a:ln>
            </p:spPr>
            <p:txBody>
              <a:bodyPr/>
              <a:lstStyle/>
              <a:p>
                <a:endParaRPr lang="it-IT" dirty="0"/>
              </a:p>
            </p:txBody>
          </p:sp>
          <p:sp>
            <p:nvSpPr>
              <p:cNvPr id="16" name="TextBox 16"/>
              <p:cNvSpPr txBox="1"/>
              <p:nvPr/>
            </p:nvSpPr>
            <p:spPr>
              <a:xfrm>
                <a:off x="0" y="-28575"/>
                <a:ext cx="3520214" cy="1863428"/>
              </a:xfrm>
              <a:prstGeom prst="rect">
                <a:avLst/>
              </a:prstGeom>
            </p:spPr>
            <p:txBody>
              <a:bodyPr lIns="50800" tIns="50800" rIns="50800" bIns="50800" rtlCol="0" anchor="ctr"/>
              <a:lstStyle/>
              <a:p>
                <a:pPr algn="ctr">
                  <a:lnSpc>
                    <a:spcPts val="2659"/>
                  </a:lnSpc>
                </a:pPr>
                <a:endParaRPr/>
              </a:p>
            </p:txBody>
          </p:sp>
        </p:grpSp>
      </p:grpSp>
      <p:sp>
        <p:nvSpPr>
          <p:cNvPr id="17" name="Freeform 17"/>
          <p:cNvSpPr/>
          <p:nvPr/>
        </p:nvSpPr>
        <p:spPr>
          <a:xfrm rot="255195">
            <a:off x="336196" y="8683343"/>
            <a:ext cx="1641981" cy="1923258"/>
          </a:xfrm>
          <a:custGeom>
            <a:avLst/>
            <a:gdLst/>
            <a:ahLst/>
            <a:cxnLst/>
            <a:rect l="l" t="t" r="r" b="b"/>
            <a:pathLst>
              <a:path w="1641981" h="1923258">
                <a:moveTo>
                  <a:pt x="0" y="0"/>
                </a:moveTo>
                <a:lnTo>
                  <a:pt x="1641982" y="0"/>
                </a:lnTo>
                <a:lnTo>
                  <a:pt x="1641982" y="1923258"/>
                </a:lnTo>
                <a:lnTo>
                  <a:pt x="0" y="1923258"/>
                </a:lnTo>
                <a:lnTo>
                  <a:pt x="0" y="0"/>
                </a:lnTo>
                <a:close/>
              </a:path>
            </a:pathLst>
          </a:custGeom>
          <a:blipFill>
            <a:blip r:embed="rId5"/>
            <a:stretch>
              <a:fillRect/>
            </a:stretch>
          </a:blipFill>
        </p:spPr>
        <p:txBody>
          <a:bodyPr/>
          <a:lstStyle/>
          <a:p>
            <a:endParaRPr lang="it-IT"/>
          </a:p>
        </p:txBody>
      </p:sp>
      <p:sp>
        <p:nvSpPr>
          <p:cNvPr id="18" name="TextBox 18"/>
          <p:cNvSpPr txBox="1"/>
          <p:nvPr/>
        </p:nvSpPr>
        <p:spPr>
          <a:xfrm>
            <a:off x="696483" y="408750"/>
            <a:ext cx="6477000" cy="1066510"/>
          </a:xfrm>
          <a:prstGeom prst="rect">
            <a:avLst/>
          </a:prstGeom>
        </p:spPr>
        <p:txBody>
          <a:bodyPr wrap="square" lIns="0" tIns="0" rIns="0" bIns="0" rtlCol="0" anchor="t">
            <a:spAutoFit/>
          </a:bodyPr>
          <a:lstStyle/>
          <a:p>
            <a:pPr>
              <a:lnSpc>
                <a:spcPts val="7811"/>
              </a:lnSpc>
            </a:pPr>
            <a:r>
              <a:rPr lang="en-US" sz="8222" spc="-411" dirty="0">
                <a:solidFill>
                  <a:srgbClr val="A30000"/>
                </a:solidFill>
                <a:latin typeface="League Spartan"/>
              </a:rPr>
              <a:t>CASI CLINICI</a:t>
            </a:r>
          </a:p>
        </p:txBody>
      </p:sp>
      <p:sp>
        <p:nvSpPr>
          <p:cNvPr id="19" name="Freeform 19"/>
          <p:cNvSpPr/>
          <p:nvPr/>
        </p:nvSpPr>
        <p:spPr>
          <a:xfrm>
            <a:off x="11529874" y="8008898"/>
            <a:ext cx="5729426" cy="2278102"/>
          </a:xfrm>
          <a:custGeom>
            <a:avLst/>
            <a:gdLst/>
            <a:ahLst/>
            <a:cxnLst/>
            <a:rect l="l" t="t" r="r" b="b"/>
            <a:pathLst>
              <a:path w="5729426" h="2278102">
                <a:moveTo>
                  <a:pt x="0" y="0"/>
                </a:moveTo>
                <a:lnTo>
                  <a:pt x="5729426" y="0"/>
                </a:lnTo>
                <a:lnTo>
                  <a:pt x="5729426" y="2278102"/>
                </a:lnTo>
                <a:lnTo>
                  <a:pt x="0" y="2278102"/>
                </a:lnTo>
                <a:lnTo>
                  <a:pt x="0" y="0"/>
                </a:lnTo>
                <a:close/>
              </a:path>
            </a:pathLst>
          </a:custGeom>
          <a:blipFill>
            <a:blip r:embed="rId6"/>
            <a:stretch>
              <a:fillRect/>
            </a:stretch>
          </a:blipFill>
        </p:spPr>
        <p:txBody>
          <a:bodyPr/>
          <a:lstStyle/>
          <a:p>
            <a:endParaRPr lang="it-IT"/>
          </a:p>
        </p:txBody>
      </p:sp>
      <p:sp>
        <p:nvSpPr>
          <p:cNvPr id="20" name="TextBox 20"/>
          <p:cNvSpPr txBox="1"/>
          <p:nvPr/>
        </p:nvSpPr>
        <p:spPr>
          <a:xfrm>
            <a:off x="16806215" y="2609184"/>
            <a:ext cx="2134880" cy="6242744"/>
          </a:xfrm>
          <a:prstGeom prst="rect">
            <a:avLst/>
          </a:prstGeom>
        </p:spPr>
        <p:txBody>
          <a:bodyPr vert="wordArtVert" wrap="square" lIns="0" tIns="0" rIns="0" bIns="0" rtlCol="0" anchor="t">
            <a:spAutoFit/>
          </a:bodyPr>
          <a:lstStyle/>
          <a:p>
            <a:pPr algn="just">
              <a:lnSpc>
                <a:spcPts val="7811"/>
              </a:lnSpc>
            </a:pPr>
            <a:r>
              <a:rPr lang="en-US" sz="8222" spc="-411" dirty="0">
                <a:solidFill>
                  <a:srgbClr val="A30000"/>
                </a:solidFill>
                <a:latin typeface="League Spartan"/>
              </a:rPr>
              <a:t>ICOT</a:t>
            </a:r>
          </a:p>
          <a:p>
            <a:pPr algn="just">
              <a:lnSpc>
                <a:spcPts val="7811"/>
              </a:lnSpc>
            </a:pPr>
            <a:endParaRPr lang="en-US" sz="8222" spc="-411" dirty="0">
              <a:solidFill>
                <a:srgbClr val="A30000"/>
              </a:solidFill>
              <a:latin typeface="League Spartan"/>
            </a:endParaRPr>
          </a:p>
        </p:txBody>
      </p:sp>
      <p:sp>
        <p:nvSpPr>
          <p:cNvPr id="21" name="Freeform 21"/>
          <p:cNvSpPr/>
          <p:nvPr/>
        </p:nvSpPr>
        <p:spPr>
          <a:xfrm>
            <a:off x="13908079" y="1471103"/>
            <a:ext cx="3768602" cy="880911"/>
          </a:xfrm>
          <a:custGeom>
            <a:avLst/>
            <a:gdLst/>
            <a:ahLst/>
            <a:cxnLst/>
            <a:rect l="l" t="t" r="r" b="b"/>
            <a:pathLst>
              <a:path w="3768602" h="880911">
                <a:moveTo>
                  <a:pt x="0" y="0"/>
                </a:moveTo>
                <a:lnTo>
                  <a:pt x="3768603" y="0"/>
                </a:lnTo>
                <a:lnTo>
                  <a:pt x="3768603" y="880910"/>
                </a:lnTo>
                <a:lnTo>
                  <a:pt x="0" y="8809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23" name="CasellaDiTesto 22">
            <a:extLst>
              <a:ext uri="{FF2B5EF4-FFF2-40B4-BE49-F238E27FC236}">
                <a16:creationId xmlns:a16="http://schemas.microsoft.com/office/drawing/2014/main" id="{58A1576F-E1DB-AA4C-3D47-31C45B2CD8B5}"/>
              </a:ext>
            </a:extLst>
          </p:cNvPr>
          <p:cNvSpPr txBox="1"/>
          <p:nvPr/>
        </p:nvSpPr>
        <p:spPr>
          <a:xfrm>
            <a:off x="1341102" y="2069366"/>
            <a:ext cx="6915853" cy="8217634"/>
          </a:xfrm>
          <a:prstGeom prst="rect">
            <a:avLst/>
          </a:prstGeom>
          <a:noFill/>
        </p:spPr>
        <p:txBody>
          <a:bodyPr wrap="square" rtlCol="0">
            <a:spAutoFit/>
          </a:bodyPr>
          <a:lstStyle/>
          <a:p>
            <a:r>
              <a:rPr lang="it-IT" sz="3200" dirty="0"/>
              <a:t>Figura 3: A: L'angiografia coronarica mostrava origine della coronaria destra dal seno di Valsalva sinistro con un ostio a "a becco di </a:t>
            </a:r>
            <a:r>
              <a:rPr lang="it-IT" sz="3200" dirty="0" err="1"/>
              <a:t>flauto».B</a:t>
            </a:r>
            <a:r>
              <a:rPr lang="it-IT" sz="3200" dirty="0"/>
              <a:t>: L'ecografia intravascolare (IVUS) della coronaria destra ha rivelato un'area minima luminare nel tratto medio di 14.3 mm2 ed una stenosi emodinamicamente significativa (72%) a livello del tratto prossimale intramurale con MLA di 5,4 mm2. C: Valutazioni funzionali con guida di pressione sulla coronaria destra, misurate prima (sinistra) e dopo (destra) la somministrazione di </a:t>
            </a:r>
            <a:r>
              <a:rPr lang="it-IT" sz="3200" dirty="0" err="1"/>
              <a:t>dobutamina</a:t>
            </a:r>
            <a:endParaRPr lang="it-IT" sz="3200" dirty="0"/>
          </a:p>
          <a:p>
            <a:endParaRPr lang="it-IT" sz="4000" dirty="0"/>
          </a:p>
          <a:p>
            <a:r>
              <a:rPr lang="it-IT" sz="4000" dirty="0"/>
              <a:t>.</a:t>
            </a:r>
          </a:p>
        </p:txBody>
      </p:sp>
      <p:pic>
        <p:nvPicPr>
          <p:cNvPr id="22" name="Immagine 21" descr="Immagine che contiene schermata, testo, Software multimediale, Software per la grafica&#10;&#10;Descrizione generata automaticamente">
            <a:extLst>
              <a:ext uri="{FF2B5EF4-FFF2-40B4-BE49-F238E27FC236}">
                <a16:creationId xmlns:a16="http://schemas.microsoft.com/office/drawing/2014/main" id="{F2308639-D7CA-55E7-C71F-6AEB6785BA2C}"/>
              </a:ext>
            </a:extLst>
          </p:cNvPr>
          <p:cNvPicPr>
            <a:picLocks noChangeAspect="1"/>
          </p:cNvPicPr>
          <p:nvPr/>
        </p:nvPicPr>
        <p:blipFill>
          <a:blip r:embed="rId9"/>
          <a:stretch>
            <a:fillRect/>
          </a:stretch>
        </p:blipFill>
        <p:spPr>
          <a:xfrm>
            <a:off x="8230267" y="3052113"/>
            <a:ext cx="8425333" cy="5165521"/>
          </a:xfrm>
          <a:prstGeom prst="rect">
            <a:avLst/>
          </a:prstGeom>
        </p:spPr>
      </p:pic>
    </p:spTree>
    <p:extLst>
      <p:ext uri="{BB962C8B-B14F-4D97-AF65-F5344CB8AC3E}">
        <p14:creationId xmlns:p14="http://schemas.microsoft.com/office/powerpoint/2010/main" val="39377360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386</Words>
  <Application>Microsoft Macintosh PowerPoint</Application>
  <PresentationFormat>Personalizzato</PresentationFormat>
  <Paragraphs>21</Paragraphs>
  <Slides>5</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5</vt:i4>
      </vt:variant>
    </vt:vector>
  </HeadingPairs>
  <TitlesOfParts>
    <vt:vector size="10" baseType="lpstr">
      <vt:lpstr>League Spartan</vt:lpstr>
      <vt:lpstr>Arial</vt:lpstr>
      <vt:lpstr>Calibri</vt:lpstr>
      <vt:lpstr>Aptos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Scientist Corner</dc:title>
  <cp:lastModifiedBy>ENRICO GUIDO SPINONI</cp:lastModifiedBy>
  <cp:revision>13</cp:revision>
  <dcterms:created xsi:type="dcterms:W3CDTF">2006-08-16T00:00:00Z</dcterms:created>
  <dcterms:modified xsi:type="dcterms:W3CDTF">2024-05-24T21:34:54Z</dcterms:modified>
  <dc:identifier>DAF-3TDFZOk</dc:identifier>
</cp:coreProperties>
</file>