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8288000" cy="10287000"/>
  <p:notesSz cx="6858000" cy="9144000"/>
  <p:embeddedFontLst>
    <p:embeddedFont>
      <p:font typeface="Aptos" panose="020B0004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eague Spartan" pitchFamily="2" charset="7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8" autoAdjust="0"/>
    <p:restoredTop sz="94603" autoAdjust="0"/>
  </p:normalViewPr>
  <p:slideViewPr>
    <p:cSldViewPr>
      <p:cViewPr varScale="1">
        <p:scale>
          <a:sx n="68" d="100"/>
          <a:sy n="68" d="100"/>
        </p:scale>
        <p:origin x="84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363541-6136-69C9-A2AE-138E9F90660E}"/>
              </a:ext>
            </a:extLst>
          </p:cNvPr>
          <p:cNvSpPr txBox="1"/>
          <p:nvPr/>
        </p:nvSpPr>
        <p:spPr>
          <a:xfrm>
            <a:off x="1215725" y="2924160"/>
            <a:ext cx="150390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b="1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MIOCARDITE DA PEMBROLIZUMAB COMPLICATA DA BLOCCHI  ATRIOVENTRICOLARI E VASOSPASMO CORONARICO </a:t>
            </a:r>
            <a:endParaRPr lang="it-IT" sz="4400" u="sng" kern="100" dirty="0">
              <a:solidFill>
                <a:schemeClr val="accent6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D9B1B5-40AD-147A-34D6-8028CA0303BE}"/>
              </a:ext>
            </a:extLst>
          </p:cNvPr>
          <p:cNvSpPr txBox="1"/>
          <p:nvPr/>
        </p:nvSpPr>
        <p:spPr>
          <a:xfrm>
            <a:off x="1848880" y="5643409"/>
            <a:ext cx="1430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Division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of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Cardiology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AOU Città della Salute e della Scienza, Turin; Department of </a:t>
            </a: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Medical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 Sciences, University of Turin .</a:t>
            </a:r>
          </a:p>
          <a:p>
            <a:pPr algn="ctr"/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C983A2-BE54-362A-59B7-DDE6F63ABE8C}"/>
              </a:ext>
            </a:extLst>
          </p:cNvPr>
          <p:cNvSpPr txBox="1"/>
          <p:nvPr/>
        </p:nvSpPr>
        <p:spPr>
          <a:xfrm>
            <a:off x="1667855" y="7047795"/>
            <a:ext cx="14666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 cura di: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I. </a:t>
            </a:r>
            <a:r>
              <a:rPr lang="it-IT" sz="2800" b="1" dirty="0" err="1">
                <a:solidFill>
                  <a:srgbClr val="0070C0"/>
                </a:solidFill>
              </a:rPr>
              <a:t>Pagliassotto</a:t>
            </a:r>
            <a:r>
              <a:rPr lang="it-IT" sz="2800" b="1" dirty="0">
                <a:solidFill>
                  <a:srgbClr val="0070C0"/>
                </a:solidFill>
              </a:rPr>
              <a:t>; M. Brero ; </a:t>
            </a:r>
            <a:r>
              <a:rPr lang="it-IT" sz="2800" b="1" dirty="0" err="1">
                <a:solidFill>
                  <a:srgbClr val="0070C0"/>
                </a:solidFill>
              </a:rPr>
              <a:t>G.Giannino</a:t>
            </a:r>
            <a:r>
              <a:rPr lang="it-IT" sz="2800" b="1" dirty="0">
                <a:solidFill>
                  <a:srgbClr val="0070C0"/>
                </a:solidFill>
              </a:rPr>
              <a:t>; </a:t>
            </a:r>
            <a:r>
              <a:rPr lang="it-IT" sz="2800" b="1" dirty="0" err="1">
                <a:solidFill>
                  <a:srgbClr val="0070C0"/>
                </a:solidFill>
              </a:rPr>
              <a:t>M.Bellettini</a:t>
            </a:r>
            <a:r>
              <a:rPr lang="it-IT" sz="2800" b="1" dirty="0">
                <a:solidFill>
                  <a:srgbClr val="0070C0"/>
                </a:solidFill>
              </a:rPr>
              <a:t>; </a:t>
            </a:r>
            <a:r>
              <a:rPr lang="it-IT" sz="2800" b="1" dirty="0" err="1">
                <a:solidFill>
                  <a:srgbClr val="0070C0"/>
                </a:solidFill>
              </a:rPr>
              <a:t>F</a:t>
            </a:r>
            <a:r>
              <a:rPr lang="it-IT" sz="2800" b="1" dirty="0">
                <a:solidFill>
                  <a:srgbClr val="0070C0"/>
                </a:solidFill>
              </a:rPr>
              <a:t>. Angelini; S. Frea; Prof. G.M. De  Ferrari.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985739" y="1486982"/>
            <a:ext cx="15549440" cy="8290990"/>
            <a:chOff x="308288" y="610199"/>
            <a:chExt cx="20732588" cy="11054653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793985"/>
              <a:ext cx="20388440" cy="10792636"/>
              <a:chOff x="0" y="-28575"/>
              <a:chExt cx="3520214" cy="18634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1601" y="-18416"/>
                <a:ext cx="3062009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it-IT" sz="3800" dirty="0"/>
                  <a:t>ABSTRACT: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t-IT" sz="3800" dirty="0"/>
                  <a:t>La miocardite da </a:t>
                </a:r>
                <a:r>
                  <a:rPr lang="it-IT" sz="3800" dirty="0" err="1"/>
                  <a:t>immunocheckpoint</a:t>
                </a:r>
                <a:r>
                  <a:rPr lang="it-IT" sz="3800" dirty="0"/>
                  <a:t>-inibitori (ICI) è un evento raro connesso alla terapia, con  incidenza descritta fino al 2%. Presentiamo il caso di un uomo in terapia con </a:t>
                </a:r>
                <a:r>
                  <a:rPr lang="it-IT" sz="3800" dirty="0" err="1"/>
                  <a:t>pembrolizumab</a:t>
                </a:r>
                <a:r>
                  <a:rPr lang="it-IT" sz="3800" dirty="0"/>
                  <a:t>, che ha  sviluppato miocardite da ICI esordita con shock cardiogeno e complicata da eventi aritmici e  vasospasmo coronarico. In queste forme severe la mortalità si attesta intorno al 40% e la diagnosi  precoce e il trattamento mirato sono cruciali per migliorare l’</a:t>
                </a:r>
                <a:r>
                  <a:rPr lang="it-IT" sz="3800" dirty="0" err="1"/>
                  <a:t>outcome</a:t>
                </a:r>
                <a:r>
                  <a:rPr lang="it-IT" sz="3800" dirty="0"/>
                  <a:t>. 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811000" y="8801098"/>
            <a:ext cx="5448300" cy="1485901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13240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1: biopsie </a:t>
            </a:r>
            <a:r>
              <a:rPr lang="it-IT" sz="4000" dirty="0" err="1"/>
              <a:t>endomiocardiche</a:t>
            </a:r>
            <a:r>
              <a:rPr lang="it-IT" sz="4000" dirty="0"/>
              <a:t> con infiltrati T-cellulari in ematossilina-eosina e all’analisi  immunoistochimica.</a:t>
            </a:r>
          </a:p>
        </p:txBody>
      </p:sp>
      <p:pic>
        <p:nvPicPr>
          <p:cNvPr id="22" name="image1.png" descr="Immagine che contiene mappa, visualizzazione&#10;&#10;Descrizione generata automaticamente">
            <a:extLst>
              <a:ext uri="{FF2B5EF4-FFF2-40B4-BE49-F238E27FC236}">
                <a16:creationId xmlns:a16="http://schemas.microsoft.com/office/drawing/2014/main" id="{F2463679-D761-CB58-F4B7-763255172393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3475504" y="3532785"/>
            <a:ext cx="10432575" cy="57082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3612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6" y="2165061"/>
            <a:ext cx="1450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2: Tracciati ECG: A) tracciato ECG all’ingresso; B) tracciato ECG post-ROSC; C) </a:t>
            </a:r>
            <a:r>
              <a:rPr lang="it-IT" sz="4000" dirty="0" err="1"/>
              <a:t>sopraST</a:t>
            </a:r>
            <a:r>
              <a:rPr lang="it-IT" sz="4000" dirty="0"/>
              <a:t>  inferiore con aspetto </a:t>
            </a:r>
            <a:r>
              <a:rPr lang="it-IT" sz="4000" dirty="0" err="1"/>
              <a:t>shark</a:t>
            </a:r>
            <a:r>
              <a:rPr lang="it-IT" sz="4000" dirty="0"/>
              <a:t>-fin in corso di vasospasmo; D) tracciato ECG al termine dell’episodio di  vasospasmo</a:t>
            </a:r>
          </a:p>
        </p:txBody>
      </p:sp>
      <p:pic>
        <p:nvPicPr>
          <p:cNvPr id="24" name="image3.png" descr="Immagine che contiene testo, calligrafia, Rettangolo, Parallelo&#10;&#10;Descrizione generata automaticamente">
            <a:extLst>
              <a:ext uri="{FF2B5EF4-FFF2-40B4-BE49-F238E27FC236}">
                <a16:creationId xmlns:a16="http://schemas.microsoft.com/office/drawing/2014/main" id="{7749D37F-47D0-A0A0-AEB1-17FB46039137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4162994" y="4217858"/>
            <a:ext cx="8990418" cy="53478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6809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694747" y="2165061"/>
            <a:ext cx="1415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3: timeline degli eventi.</a:t>
            </a:r>
          </a:p>
        </p:txBody>
      </p:sp>
      <p:pic>
        <p:nvPicPr>
          <p:cNvPr id="24" name="image2.png" descr="Immagine che contiene testo, frutto, diagramma&#10;&#10;Descrizione generata automaticamente">
            <a:extLst>
              <a:ext uri="{FF2B5EF4-FFF2-40B4-BE49-F238E27FC236}">
                <a16:creationId xmlns:a16="http://schemas.microsoft.com/office/drawing/2014/main" id="{D713A56E-8880-C91F-422D-E94B589B9D9C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4039830" y="3369632"/>
            <a:ext cx="8914170" cy="62131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3773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225</Words>
  <Application>Microsoft Macintosh PowerPoint</Application>
  <PresentationFormat>Personalizzato</PresentationFormat>
  <Paragraphs>19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Aptos</vt:lpstr>
      <vt:lpstr>Arial</vt:lpstr>
      <vt:lpstr>League Spartan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Corner</dc:title>
  <cp:lastModifiedBy>ENRICO GUIDO SPINONI</cp:lastModifiedBy>
  <cp:revision>10</cp:revision>
  <dcterms:created xsi:type="dcterms:W3CDTF">2006-08-16T00:00:00Z</dcterms:created>
  <dcterms:modified xsi:type="dcterms:W3CDTF">2024-05-16T21:04:56Z</dcterms:modified>
  <dc:identifier>DAF-3TDFZOk</dc:identifier>
</cp:coreProperties>
</file>