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59" r:id="rId4"/>
    <p:sldId id="261" r:id="rId5"/>
    <p:sldId id="260" r:id="rId6"/>
  </p:sldIdLst>
  <p:sldSz cx="18288000" cy="10287000"/>
  <p:notesSz cx="6858000" cy="9144000"/>
  <p:embeddedFontLst>
    <p:embeddedFont>
      <p:font typeface="Aptos" panose="020B00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
      <p:font typeface="League Spartan" pitchFamily="2" charset="77"/>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8" autoAdjust="0"/>
    <p:restoredTop sz="94603" autoAdjust="0"/>
  </p:normalViewPr>
  <p:slideViewPr>
    <p:cSldViewPr>
      <p:cViewPr varScale="1">
        <p:scale>
          <a:sx n="68" d="100"/>
          <a:sy n="68" d="100"/>
        </p:scale>
        <p:origin x="848"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3" name="CasellaDiTesto 22">
            <a:extLst>
              <a:ext uri="{FF2B5EF4-FFF2-40B4-BE49-F238E27FC236}">
                <a16:creationId xmlns:a16="http://schemas.microsoft.com/office/drawing/2014/main" id="{32363541-6136-69C9-A2AE-138E9F90660E}"/>
              </a:ext>
            </a:extLst>
          </p:cNvPr>
          <p:cNvSpPr txBox="1"/>
          <p:nvPr/>
        </p:nvSpPr>
        <p:spPr>
          <a:xfrm>
            <a:off x="1830613" y="3119715"/>
            <a:ext cx="13655180" cy="2123658"/>
          </a:xfrm>
          <a:prstGeom prst="rect">
            <a:avLst/>
          </a:prstGeom>
          <a:noFill/>
        </p:spPr>
        <p:txBody>
          <a:bodyPr wrap="square">
            <a:spAutoFit/>
          </a:bodyPr>
          <a:lstStyle/>
          <a:p>
            <a:pPr algn="ctr"/>
            <a:r>
              <a:rPr lang="it-IT" sz="4400" b="1" u="sng" kern="100" dirty="0">
                <a:solidFill>
                  <a:schemeClr val="accent6">
                    <a:lumMod val="50000"/>
                  </a:schemeClr>
                </a:solidFill>
                <a:effectLst/>
                <a:latin typeface="Arial" panose="020B0604020202020204" pitchFamily="34" charset="0"/>
                <a:ea typeface="Aptos" panose="020B0004020202020204" pitchFamily="34" charset="0"/>
                <a:cs typeface="Times New Roman" panose="02020603050405020304" pitchFamily="18" charset="0"/>
              </a:rPr>
              <a:t>SIMPATECTOMIA TORACICA: UN APPROCCIO ALTERNATIVO ALLA TACHICARDIA VENTRICOLARE </a:t>
            </a:r>
            <a:endParaRPr lang="it-IT" sz="4000" u="sng" kern="100" dirty="0">
              <a:solidFill>
                <a:schemeClr val="accent6">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4" name="CasellaDiTesto 23">
            <a:extLst>
              <a:ext uri="{FF2B5EF4-FFF2-40B4-BE49-F238E27FC236}">
                <a16:creationId xmlns:a16="http://schemas.microsoft.com/office/drawing/2014/main" id="{A7D9B1B5-40AD-147A-34D6-8028CA0303BE}"/>
              </a:ext>
            </a:extLst>
          </p:cNvPr>
          <p:cNvSpPr txBox="1"/>
          <p:nvPr/>
        </p:nvSpPr>
        <p:spPr>
          <a:xfrm>
            <a:off x="1867930" y="5584544"/>
            <a:ext cx="14304240" cy="1200329"/>
          </a:xfrm>
          <a:prstGeom prst="rect">
            <a:avLst/>
          </a:prstGeom>
          <a:noFill/>
        </p:spPr>
        <p:txBody>
          <a:bodyPr wrap="square" rtlCol="0">
            <a:spAutoFit/>
          </a:bodyPr>
          <a:lstStyle/>
          <a:p>
            <a:pPr algn="ctr"/>
            <a:r>
              <a:rPr lang="it-IT" sz="3600" b="1" dirty="0">
                <a:solidFill>
                  <a:schemeClr val="accent6">
                    <a:lumMod val="50000"/>
                  </a:schemeClr>
                </a:solidFill>
                <a:effectLst/>
                <a:latin typeface="Arial" panose="020B0604020202020204" pitchFamily="34" charset="0"/>
                <a:ea typeface="Aptos" panose="020B0004020202020204" pitchFamily="34" charset="0"/>
              </a:rPr>
              <a:t>Dipartimento di Scienze Cardiovascolari, Fondazione Policlinico Universitario Campus </a:t>
            </a:r>
            <a:r>
              <a:rPr lang="it-IT" sz="3600" b="1" dirty="0" err="1">
                <a:solidFill>
                  <a:schemeClr val="accent6">
                    <a:lumMod val="50000"/>
                  </a:schemeClr>
                </a:solidFill>
                <a:effectLst/>
                <a:latin typeface="Arial" panose="020B0604020202020204" pitchFamily="34" charset="0"/>
                <a:ea typeface="Aptos" panose="020B0004020202020204" pitchFamily="34" charset="0"/>
              </a:rPr>
              <a:t>Bio</a:t>
            </a:r>
            <a:r>
              <a:rPr lang="it-IT" sz="3600" b="1" dirty="0">
                <a:solidFill>
                  <a:schemeClr val="accent6">
                    <a:lumMod val="50000"/>
                  </a:schemeClr>
                </a:solidFill>
                <a:effectLst/>
                <a:latin typeface="Arial" panose="020B0604020202020204" pitchFamily="34" charset="0"/>
                <a:ea typeface="Aptos" panose="020B0004020202020204" pitchFamily="34" charset="0"/>
              </a:rPr>
              <a:t>-Medico, Roma.</a:t>
            </a:r>
            <a:endParaRPr lang="it-IT" sz="2400" b="1" dirty="0">
              <a:solidFill>
                <a:schemeClr val="accent6">
                  <a:lumMod val="50000"/>
                </a:schemeClr>
              </a:solidFill>
            </a:endParaRPr>
          </a:p>
        </p:txBody>
      </p:sp>
      <p:sp>
        <p:nvSpPr>
          <p:cNvPr id="25" name="CasellaDiTesto 24">
            <a:extLst>
              <a:ext uri="{FF2B5EF4-FFF2-40B4-BE49-F238E27FC236}">
                <a16:creationId xmlns:a16="http://schemas.microsoft.com/office/drawing/2014/main" id="{FEC983A2-BE54-362A-59B7-DDE6F63ABE8C}"/>
              </a:ext>
            </a:extLst>
          </p:cNvPr>
          <p:cNvSpPr txBox="1"/>
          <p:nvPr/>
        </p:nvSpPr>
        <p:spPr>
          <a:xfrm>
            <a:off x="1675696" y="6953284"/>
            <a:ext cx="14666290" cy="954107"/>
          </a:xfrm>
          <a:prstGeom prst="rect">
            <a:avLst/>
          </a:prstGeom>
          <a:noFill/>
        </p:spPr>
        <p:txBody>
          <a:bodyPr wrap="square" rtlCol="0">
            <a:spAutoFit/>
          </a:bodyPr>
          <a:lstStyle/>
          <a:p>
            <a:r>
              <a:rPr lang="it-IT" sz="2800" b="1" dirty="0">
                <a:solidFill>
                  <a:srgbClr val="0070C0"/>
                </a:solidFill>
              </a:rPr>
              <a:t>A cura di:</a:t>
            </a:r>
          </a:p>
          <a:p>
            <a:r>
              <a:rPr lang="it-IT" sz="2800" b="1" dirty="0" err="1">
                <a:solidFill>
                  <a:srgbClr val="0070C0"/>
                </a:solidFill>
              </a:rPr>
              <a:t>F</a:t>
            </a:r>
            <a:r>
              <a:rPr lang="it-IT" sz="2800" b="1" dirty="0">
                <a:solidFill>
                  <a:srgbClr val="0070C0"/>
                </a:solidFill>
              </a:rPr>
              <a:t>. Crisci; M. Ciancio;  E. Italiano;  M. </a:t>
            </a:r>
            <a:r>
              <a:rPr lang="it-IT" sz="2800" b="1" dirty="0" err="1">
                <a:solidFill>
                  <a:srgbClr val="0070C0"/>
                </a:solidFill>
              </a:rPr>
              <a:t>Celeski</a:t>
            </a:r>
            <a:r>
              <a:rPr lang="it-IT" sz="2800" b="1" dirty="0">
                <a:solidFill>
                  <a:srgbClr val="0070C0"/>
                </a:solidFill>
              </a:rPr>
              <a:t>;  Prof. G. P. </a:t>
            </a:r>
            <a:r>
              <a:rPr lang="it-IT" sz="2800" b="1" dirty="0" err="1">
                <a:solidFill>
                  <a:srgbClr val="0070C0"/>
                </a:solidFill>
              </a:rPr>
              <a:t>Ussia</a:t>
            </a:r>
            <a:r>
              <a:rPr lang="it-IT" sz="2800" b="1" dirty="0">
                <a:solidFill>
                  <a:srgbClr val="0070C0"/>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4" name="Group 4"/>
          <p:cNvGrpSpPr/>
          <p:nvPr/>
        </p:nvGrpSpPr>
        <p:grpSpPr>
          <a:xfrm>
            <a:off x="985739" y="1485901"/>
            <a:ext cx="15549440" cy="8292072"/>
            <a:chOff x="308288" y="608757"/>
            <a:chExt cx="20732588" cy="11056095"/>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14938" y="608757"/>
              <a:ext cx="20388440" cy="10977864"/>
              <a:chOff x="0" y="-60556"/>
              <a:chExt cx="3520214" cy="1895409"/>
            </a:xfrm>
          </p:grpSpPr>
          <p:sp>
            <p:nvSpPr>
              <p:cNvPr id="15" name="Freeform 15"/>
              <p:cNvSpPr/>
              <p:nvPr/>
            </p:nvSpPr>
            <p:spPr>
              <a:xfrm>
                <a:off x="201601" y="-60556"/>
                <a:ext cx="3062009"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pPr algn="just">
                  <a:lnSpc>
                    <a:spcPct val="150000"/>
                  </a:lnSpc>
                </a:pPr>
                <a:r>
                  <a:rPr lang="it-IT" sz="3200" dirty="0"/>
                  <a:t>ABSTRACT: Le aritmie ventricolari sono disordini comunemente trattate mediante terapia farmacologica ed ablazione </a:t>
                </a:r>
                <a:r>
                  <a:rPr lang="it-IT" sz="3200" dirty="0" err="1"/>
                  <a:t>transcatetere</a:t>
                </a:r>
                <a:r>
                  <a:rPr lang="it-IT" sz="3200" dirty="0"/>
                  <a:t>; nonostante i progressi delle tecniche di ablazione, rimane un gruppo di pazienti che non risponde alle terapie convenzionali. Il nostro caso clinico vuole riproporre un’alternativa terapeutica alle tachicardie ventricolari, in particolare per le forme in cui l’attivazione simpatica svolge un ruolo chiave come le TV polimorfe su base </a:t>
                </a:r>
                <a:r>
                  <a:rPr lang="it-IT" sz="3200" dirty="0" err="1"/>
                  <a:t>catecolaminergica</a:t>
                </a:r>
                <a:r>
                  <a:rPr lang="it-IT" sz="3200" dirty="0"/>
                  <a:t>, sindrome del QT lungo, negli </a:t>
                </a:r>
                <a:r>
                  <a:rPr lang="it-IT" sz="3200" dirty="0" err="1"/>
                  <a:t>storm</a:t>
                </a:r>
                <a:r>
                  <a:rPr lang="it-IT" sz="3200" dirty="0"/>
                  <a:t> di tachicardia ventricolare/fibrillazione ventricolare refrattari e cardiopatie strutturali. Questa opzione terapeutica permette, in casi selezionati, la riduzione delle recidive e delle scariche del defibrillatore, migliorando l’</a:t>
                </a:r>
                <a:r>
                  <a:rPr lang="it-IT" sz="3200" dirty="0" err="1"/>
                  <a:t>outcome</a:t>
                </a:r>
                <a:r>
                  <a:rPr lang="it-IT" sz="3200" dirty="0"/>
                  <a:t> in termini di morbidità e qualità della vita.</a:t>
                </a:r>
              </a:p>
              <a:p>
                <a:pPr algn="just">
                  <a:lnSpc>
                    <a:spcPct val="150000"/>
                  </a:lnSpc>
                </a:pPr>
                <a:endParaRPr lang="it-IT" sz="3200" dirty="0"/>
              </a:p>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811000" y="8801098"/>
            <a:ext cx="5448300" cy="1485901"/>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Tree>
    <p:extLst>
      <p:ext uri="{BB962C8B-B14F-4D97-AF65-F5344CB8AC3E}">
        <p14:creationId xmlns:p14="http://schemas.microsoft.com/office/powerpoint/2010/main" val="29291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3" name="CasellaDiTesto 22">
            <a:extLst>
              <a:ext uri="{FF2B5EF4-FFF2-40B4-BE49-F238E27FC236}">
                <a16:creationId xmlns:a16="http://schemas.microsoft.com/office/drawing/2014/main" id="{58A1576F-E1DB-AA4C-3D47-31C45B2CD8B5}"/>
              </a:ext>
            </a:extLst>
          </p:cNvPr>
          <p:cNvSpPr txBox="1"/>
          <p:nvPr/>
        </p:nvSpPr>
        <p:spPr>
          <a:xfrm>
            <a:off x="1694746" y="2165061"/>
            <a:ext cx="13240454" cy="707886"/>
          </a:xfrm>
          <a:prstGeom prst="rect">
            <a:avLst/>
          </a:prstGeom>
          <a:noFill/>
        </p:spPr>
        <p:txBody>
          <a:bodyPr wrap="square" rtlCol="0">
            <a:spAutoFit/>
          </a:bodyPr>
          <a:lstStyle/>
          <a:p>
            <a:r>
              <a:rPr lang="it-IT" sz="4000" dirty="0"/>
              <a:t>Figura 1: ECG: aritmia da tachicardia ventricolare monomorfa.</a:t>
            </a:r>
          </a:p>
        </p:txBody>
      </p:sp>
      <p:pic>
        <p:nvPicPr>
          <p:cNvPr id="22" name="Picture 2">
            <a:extLst>
              <a:ext uri="{FF2B5EF4-FFF2-40B4-BE49-F238E27FC236}">
                <a16:creationId xmlns:a16="http://schemas.microsoft.com/office/drawing/2014/main" id="{D3B6A005-E1CB-3D7E-4B29-8EA2826048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18389" y="2847348"/>
            <a:ext cx="10566169" cy="6767518"/>
          </a:xfrm>
          <a:prstGeom prst="rect">
            <a:avLst/>
          </a:prstGeom>
        </p:spPr>
      </p:pic>
    </p:spTree>
    <p:extLst>
      <p:ext uri="{BB962C8B-B14F-4D97-AF65-F5344CB8AC3E}">
        <p14:creationId xmlns:p14="http://schemas.microsoft.com/office/powerpoint/2010/main" val="413612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3" name="CasellaDiTesto 22">
            <a:extLst>
              <a:ext uri="{FF2B5EF4-FFF2-40B4-BE49-F238E27FC236}">
                <a16:creationId xmlns:a16="http://schemas.microsoft.com/office/drawing/2014/main" id="{58A1576F-E1DB-AA4C-3D47-31C45B2CD8B5}"/>
              </a:ext>
            </a:extLst>
          </p:cNvPr>
          <p:cNvSpPr txBox="1"/>
          <p:nvPr/>
        </p:nvSpPr>
        <p:spPr>
          <a:xfrm>
            <a:off x="1694746" y="2165061"/>
            <a:ext cx="13697654" cy="707886"/>
          </a:xfrm>
          <a:prstGeom prst="rect">
            <a:avLst/>
          </a:prstGeom>
          <a:noFill/>
        </p:spPr>
        <p:txBody>
          <a:bodyPr wrap="square" rtlCol="0">
            <a:spAutoFit/>
          </a:bodyPr>
          <a:lstStyle/>
          <a:p>
            <a:r>
              <a:rPr lang="it-IT" sz="4000" dirty="0"/>
              <a:t>Figura 2: Coronarografia e angioplastica percutanea.</a:t>
            </a:r>
          </a:p>
        </p:txBody>
      </p:sp>
      <p:pic>
        <p:nvPicPr>
          <p:cNvPr id="28" name="Immagine 27">
            <a:extLst>
              <a:ext uri="{FF2B5EF4-FFF2-40B4-BE49-F238E27FC236}">
                <a16:creationId xmlns:a16="http://schemas.microsoft.com/office/drawing/2014/main" id="{CD323320-7B53-6B1F-17CA-76C405B38442}"/>
              </a:ext>
            </a:extLst>
          </p:cNvPr>
          <p:cNvPicPr>
            <a:picLocks noChangeAspect="1"/>
          </p:cNvPicPr>
          <p:nvPr/>
        </p:nvPicPr>
        <p:blipFill>
          <a:blip r:embed="rId9"/>
          <a:stretch>
            <a:fillRect/>
          </a:stretch>
        </p:blipFill>
        <p:spPr>
          <a:xfrm>
            <a:off x="3569246" y="3012016"/>
            <a:ext cx="10944015" cy="7171729"/>
          </a:xfrm>
          <a:prstGeom prst="rect">
            <a:avLst/>
          </a:prstGeom>
        </p:spPr>
      </p:pic>
    </p:spTree>
    <p:extLst>
      <p:ext uri="{BB962C8B-B14F-4D97-AF65-F5344CB8AC3E}">
        <p14:creationId xmlns:p14="http://schemas.microsoft.com/office/powerpoint/2010/main" val="3068091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3" name="CasellaDiTesto 22">
            <a:extLst>
              <a:ext uri="{FF2B5EF4-FFF2-40B4-BE49-F238E27FC236}">
                <a16:creationId xmlns:a16="http://schemas.microsoft.com/office/drawing/2014/main" id="{58A1576F-E1DB-AA4C-3D47-31C45B2CD8B5}"/>
              </a:ext>
            </a:extLst>
          </p:cNvPr>
          <p:cNvSpPr txBox="1"/>
          <p:nvPr/>
        </p:nvSpPr>
        <p:spPr>
          <a:xfrm>
            <a:off x="1694746" y="2165061"/>
            <a:ext cx="5371022" cy="707886"/>
          </a:xfrm>
          <a:prstGeom prst="rect">
            <a:avLst/>
          </a:prstGeom>
          <a:noFill/>
        </p:spPr>
        <p:txBody>
          <a:bodyPr wrap="none" rtlCol="0">
            <a:spAutoFit/>
          </a:bodyPr>
          <a:lstStyle/>
          <a:p>
            <a:r>
              <a:rPr lang="it-IT" sz="4000" dirty="0"/>
              <a:t>Figura 3: Ablazione di TV.</a:t>
            </a:r>
          </a:p>
        </p:txBody>
      </p:sp>
      <p:pic>
        <p:nvPicPr>
          <p:cNvPr id="24" name="Picture 1">
            <a:extLst>
              <a:ext uri="{FF2B5EF4-FFF2-40B4-BE49-F238E27FC236}">
                <a16:creationId xmlns:a16="http://schemas.microsoft.com/office/drawing/2014/main" id="{836010F1-4B2C-97B7-3DA4-677A13843F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39870" y="2927938"/>
            <a:ext cx="9632087" cy="6485359"/>
          </a:xfrm>
          <a:prstGeom prst="rect">
            <a:avLst/>
          </a:prstGeom>
        </p:spPr>
      </p:pic>
    </p:spTree>
    <p:extLst>
      <p:ext uri="{BB962C8B-B14F-4D97-AF65-F5344CB8AC3E}">
        <p14:creationId xmlns:p14="http://schemas.microsoft.com/office/powerpoint/2010/main" val="3937736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208</Words>
  <Application>Microsoft Macintosh PowerPoint</Application>
  <PresentationFormat>Personalizzato</PresentationFormat>
  <Paragraphs>18</Paragraphs>
  <Slides>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vt:i4>
      </vt:variant>
    </vt:vector>
  </HeadingPairs>
  <TitlesOfParts>
    <vt:vector size="10" baseType="lpstr">
      <vt:lpstr>League Spartan</vt:lpstr>
      <vt:lpstr>Aptos</vt:lpstr>
      <vt:lpstr>Arial</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Scientist Corner</dc:title>
  <cp:lastModifiedBy>ENRICO GUIDO SPINONI</cp:lastModifiedBy>
  <cp:revision>8</cp:revision>
  <dcterms:created xsi:type="dcterms:W3CDTF">2006-08-16T00:00:00Z</dcterms:created>
  <dcterms:modified xsi:type="dcterms:W3CDTF">2024-05-02T20:11:47Z</dcterms:modified>
  <dc:identifier>DAF-3TDFZOk</dc:identifier>
</cp:coreProperties>
</file>