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603" autoAdjust="0"/>
  </p:normalViewPr>
  <p:slideViewPr>
    <p:cSldViewPr>
      <p:cViewPr varScale="1">
        <p:scale>
          <a:sx n="57" d="100"/>
          <a:sy n="57" d="100"/>
        </p:scale>
        <p:origin x="208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3249857"/>
            <a:ext cx="150390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DIAGNOSI RETROSPETTIVA DI SINDROME DI BRUGADA IN CORSO DI STORM ARITMICO DA SINDROME CORONARICA ACUTA: INCERTEZZE DIAGNOSTICO-TERAPEUTICHE</a:t>
            </a:r>
            <a:endParaRPr lang="it-IT" sz="3600" u="sng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848880" y="5643409"/>
            <a:ext cx="1430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Dipartimento di Scienze Cliniche, Università di Milano</a:t>
            </a:r>
          </a:p>
          <a:p>
            <a:pPr algn="ctr"/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67855" y="7047795"/>
            <a:ext cx="1466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Lorenzo Fargione, Alessandro Guareschi, Filippo Toriello, Stefano Carugo.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300" dirty="0"/>
                  <a:t>ABSTRACT: Uomo di 73 anni accede per STEMI inferiore trattato con angioplastica primaria sulla coronaria destra. Nei giorni successivi sviluppa instabilità elettrica con blocco atrioventricolare avanzato e </a:t>
                </a:r>
                <a:r>
                  <a:rPr lang="it-IT" sz="3300" dirty="0" err="1"/>
                  <a:t>storm</a:t>
                </a:r>
                <a:r>
                  <a:rPr lang="it-IT" sz="3300" dirty="0"/>
                  <a:t> aritmico da tachicardia ventricolare polimorfa da extrasistoli ventricolari precoci. Durante un episodio febbrile comparsa di pattern </a:t>
                </a:r>
                <a:r>
                  <a:rPr lang="it-IT" sz="3300" dirty="0" err="1"/>
                  <a:t>brugada</a:t>
                </a:r>
                <a:r>
                  <a:rPr lang="it-IT" sz="3300" dirty="0"/>
                  <a:t> tipo 2, con diagnosi di sindrome di </a:t>
                </a:r>
                <a:r>
                  <a:rPr lang="it-IT" sz="3300" dirty="0" err="1"/>
                  <a:t>Brugada</a:t>
                </a:r>
                <a:r>
                  <a:rPr lang="it-IT" sz="3300" dirty="0"/>
                  <a:t> dopo test all’</a:t>
                </a:r>
                <a:r>
                  <a:rPr lang="it-IT" sz="3300" dirty="0" err="1"/>
                  <a:t>ajmalina</a:t>
                </a:r>
                <a:r>
                  <a:rPr lang="it-IT" sz="3300" dirty="0"/>
                  <a:t>. Si sottoponeva ad impianto di ICD in prevenzione secondaria. Il caso suggerisce incertezze riguardo la gestione personalizzata dello </a:t>
                </a:r>
                <a:r>
                  <a:rPr lang="it-IT" sz="3300" dirty="0" err="1"/>
                  <a:t>storm</a:t>
                </a:r>
                <a:r>
                  <a:rPr lang="it-IT" sz="3300" dirty="0"/>
                  <a:t> aritmico nella S. di </a:t>
                </a:r>
                <a:r>
                  <a:rPr lang="it-IT" sz="3300" dirty="0" err="1"/>
                  <a:t>Brugada</a:t>
                </a:r>
                <a:r>
                  <a:rPr lang="it-IT" sz="3300" dirty="0"/>
                  <a:t> in corso di sindrome coronarica acuta: si può considerare l’utilizzo in acuto dell’</a:t>
                </a:r>
                <a:r>
                  <a:rPr lang="it-IT" sz="3300" dirty="0" err="1"/>
                  <a:t>isoprenalina</a:t>
                </a:r>
                <a:r>
                  <a:rPr lang="it-IT" sz="3300" dirty="0"/>
                  <a:t>? Quale ruolo della terapia long-</a:t>
                </a:r>
                <a:r>
                  <a:rPr lang="it-IT" sz="3300" dirty="0" err="1"/>
                  <a:t>term</a:t>
                </a:r>
                <a:r>
                  <a:rPr lang="it-IT" sz="3300" dirty="0"/>
                  <a:t> con chinidina?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76400" y="2165061"/>
            <a:ext cx="1379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1. Panel A ECG con frequenti extrasistoli ventricolari. Panel B pattern simil-</a:t>
            </a:r>
            <a:r>
              <a:rPr lang="it-IT" sz="4000" dirty="0" err="1"/>
              <a:t>Brugada</a:t>
            </a:r>
            <a:r>
              <a:rPr lang="it-IT" sz="4000" dirty="0"/>
              <a:t> durante febbre. </a:t>
            </a:r>
          </a:p>
        </p:txBody>
      </p:sp>
      <p:pic>
        <p:nvPicPr>
          <p:cNvPr id="25" name="Immagine 24" descr="Immagine che contiene testo, schermata, diagramma, ricevuta&#10;&#10;Descrizione generata automaticamente">
            <a:extLst>
              <a:ext uri="{FF2B5EF4-FFF2-40B4-BE49-F238E27FC236}">
                <a16:creationId xmlns:a16="http://schemas.microsoft.com/office/drawing/2014/main" id="{604BE220-4B82-F217-47CE-784FB0F110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6" r="1634" b="51198"/>
          <a:stretch/>
        </p:blipFill>
        <p:spPr>
          <a:xfrm>
            <a:off x="1165207" y="5001700"/>
            <a:ext cx="15139039" cy="248943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9E5CBF6-F628-5A97-D851-4762A66990B7}"/>
              </a:ext>
            </a:extLst>
          </p:cNvPr>
          <p:cNvSpPr txBox="1"/>
          <p:nvPr/>
        </p:nvSpPr>
        <p:spPr>
          <a:xfrm>
            <a:off x="1674302" y="436657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A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5A62438-091E-5EA6-6809-13688B892439}"/>
              </a:ext>
            </a:extLst>
          </p:cNvPr>
          <p:cNvSpPr txBox="1"/>
          <p:nvPr/>
        </p:nvSpPr>
        <p:spPr>
          <a:xfrm>
            <a:off x="9372600" y="438150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5" y="2165061"/>
            <a:ext cx="1049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2. Innesco di fibrillazione ventricolare.</a:t>
            </a:r>
          </a:p>
        </p:txBody>
      </p:sp>
      <p:pic>
        <p:nvPicPr>
          <p:cNvPr id="24" name="Immagine 23" descr="Immagine che contiene testo, schermata, diagramma, ricevuta&#10;&#10;Descrizione generata automaticamente">
            <a:extLst>
              <a:ext uri="{FF2B5EF4-FFF2-40B4-BE49-F238E27FC236}">
                <a16:creationId xmlns:a16="http://schemas.microsoft.com/office/drawing/2014/main" id="{E7E56547-EB13-2E34-7096-FFC98B8272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9673" b="14408"/>
          <a:stretch/>
        </p:blipFill>
        <p:spPr>
          <a:xfrm>
            <a:off x="1539226" y="4017590"/>
            <a:ext cx="13996570" cy="41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341102" y="2069366"/>
            <a:ext cx="1344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Figura 3: Test all’</a:t>
            </a:r>
            <a:r>
              <a:rPr lang="it-IT" sz="3200" dirty="0" err="1"/>
              <a:t>Ajmalina</a:t>
            </a:r>
            <a:r>
              <a:rPr lang="it-IT" sz="3200" dirty="0"/>
              <a:t> con </a:t>
            </a:r>
            <a:r>
              <a:rPr lang="it-IT" sz="3200" dirty="0" err="1"/>
              <a:t>slatentizzazione</a:t>
            </a:r>
            <a:r>
              <a:rPr lang="it-IT" sz="3200" dirty="0"/>
              <a:t> pattern ECG tipo </a:t>
            </a:r>
            <a:r>
              <a:rPr lang="it-IT" sz="3200" dirty="0" err="1"/>
              <a:t>Brugada</a:t>
            </a:r>
            <a:r>
              <a:rPr lang="it-IT" sz="3200" dirty="0"/>
              <a:t>.</a:t>
            </a:r>
            <a:endParaRPr lang="it-IT" sz="4000" dirty="0"/>
          </a:p>
          <a:p>
            <a:endParaRPr lang="it-IT" sz="4000" dirty="0"/>
          </a:p>
        </p:txBody>
      </p:sp>
      <p:pic>
        <p:nvPicPr>
          <p:cNvPr id="24" name="Immagine 23" descr="Immagine che contiene testo, schermata, diagramma, ricevuta&#10;&#10;Descrizione generata automaticamente">
            <a:extLst>
              <a:ext uri="{FF2B5EF4-FFF2-40B4-BE49-F238E27FC236}">
                <a16:creationId xmlns:a16="http://schemas.microsoft.com/office/drawing/2014/main" id="{9BCCF4F8-F22C-4B13-0922-0E0B65267C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7" t="52288" r="2615" b="654"/>
          <a:stretch/>
        </p:blipFill>
        <p:spPr>
          <a:xfrm>
            <a:off x="2981013" y="2926848"/>
            <a:ext cx="11511614" cy="67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207</Words>
  <Application>Microsoft Macintosh PowerPoint</Application>
  <PresentationFormat>Personalizzato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League Spartan</vt:lpstr>
      <vt:lpstr>Aptos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ENRICO GUIDO SPINONI</cp:lastModifiedBy>
  <cp:revision>15</cp:revision>
  <dcterms:created xsi:type="dcterms:W3CDTF">2006-08-16T00:00:00Z</dcterms:created>
  <dcterms:modified xsi:type="dcterms:W3CDTF">2024-07-05T16:36:53Z</dcterms:modified>
  <dc:identifier>DAF-3TDFZOk</dc:identifier>
</cp:coreProperties>
</file>